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79" r:id="rId3"/>
    <p:sldId id="258" r:id="rId4"/>
    <p:sldId id="259" r:id="rId5"/>
    <p:sldId id="260" r:id="rId6"/>
    <p:sldId id="261"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18288000" cy="10287000"/>
  <p:notesSz cx="6858000" cy="9144000"/>
  <p:embeddedFontLst>
    <p:embeddedFont>
      <p:font typeface="Poppins" pitchFamily="2" charset="77"/>
      <p:regular r:id="rId24"/>
      <p:bold r:id="rId25"/>
      <p:italic r:id="rId26"/>
      <p:boldItalic r:id="rId27"/>
    </p:embeddedFont>
    <p:embeddedFont>
      <p:font typeface="Poppins Bold" pitchFamily="2" charset="77"/>
      <p:regular r:id="rId28"/>
      <p:bold r:id="rId29"/>
      <p:italic r:id="rId30"/>
      <p:boldItalic r:id="rId31"/>
    </p:embeddedFont>
    <p:embeddedFont>
      <p:font typeface="Poppins Bold Italics" pitchFamily="2" charset="77"/>
      <p:regular r:id="rId32"/>
      <p:bold r:id="rId33"/>
      <p:italic r:id="rId34"/>
      <p:boldItalic r:id="rId35"/>
    </p:embeddedFont>
    <p:embeddedFont>
      <p:font typeface="Poppins Medium" pitchFamily="2" charset="77"/>
      <p:regular r:id="rId36"/>
      <p:italic r:id="rId37"/>
    </p:embeddedFont>
    <p:embeddedFont>
      <p:font typeface="Poppins Ultra-Bold" pitchFamily="2" charset="77"/>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E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42" autoAdjust="0"/>
    <p:restoredTop sz="65439" autoAdjust="0"/>
  </p:normalViewPr>
  <p:slideViewPr>
    <p:cSldViewPr>
      <p:cViewPr varScale="1">
        <p:scale>
          <a:sx n="57" d="100"/>
          <a:sy n="57" d="100"/>
        </p:scale>
        <p:origin x="15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Good morning. My name is Jonathan Zul Luna, and I'm a 4th year Computer Science student at UPEI.</a:t>
            </a:r>
          </a:p>
          <a:p>
            <a:endParaRPr lang="en-US" dirty="0"/>
          </a:p>
          <a:p>
            <a:r>
              <a:rPr lang="en-US" dirty="0"/>
              <a:t>[Pause. Gesture to the image of oysters on the slide.]</a:t>
            </a:r>
          </a:p>
          <a:p>
            <a:endParaRPr lang="en-US" dirty="0"/>
          </a:p>
          <a:p>
            <a:r>
              <a:rPr lang="en-US" dirty="0"/>
              <a:t>These are Eastern oysters. And for Prince Edward Island, they're much more than just seafood—they're a crucial part of our economy and coastal identity.</a:t>
            </a:r>
          </a:p>
          <a:p>
            <a:endParaRPr lang="en-US" dirty="0"/>
          </a:p>
          <a:p>
            <a:r>
              <a:rPr lang="en-US" dirty="0"/>
              <a:t>However, this industry is facing a serious threat from a microscopic parasite that causes a disease called MSX.</a:t>
            </a:r>
          </a:p>
          <a:p>
            <a:endParaRPr lang="en-US" dirty="0"/>
          </a:p>
          <a:p>
            <a:r>
              <a:rPr lang="en-US" dirty="0"/>
              <a:t>Today, I will talk about my summer research, where focused on finding a way to help experts diagnose this disease much, much faster.</a:t>
            </a:r>
          </a:p>
          <a:p>
            <a:endParaRPr lang="en-US" dirty="0"/>
          </a:p>
          <a:p>
            <a:r>
              <a:rPr lang="en-US" dirty="0"/>
              <a:t>[Click to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to make that Human-in-the-Loop strategy a reality, I created a complete, automated pipeline. However, we found a challenge along the way.</a:t>
            </a:r>
          </a:p>
          <a:p>
            <a:endParaRPr lang="en-US" dirty="0"/>
          </a:p>
          <a:p>
            <a:r>
              <a:rPr lang="en-US" dirty="0"/>
              <a:t>[Click to show Description]</a:t>
            </a:r>
          </a:p>
          <a:p>
            <a:endParaRPr lang="en-US" dirty="0"/>
          </a:p>
          <a:p>
            <a:r>
              <a:rPr lang="en-US" dirty="0"/>
              <a:t>Before we can even look for a parasite, we have to solve a much more basic problem: figuring out which tissue belongs to which oyster.</a:t>
            </a:r>
          </a:p>
          <a:p>
            <a:endParaRPr lang="en-US" dirty="0"/>
          </a:p>
          <a:p>
            <a:r>
              <a:rPr lang="en-US" dirty="0"/>
              <a:t>Now, you are probably wondering what I mean by this. Well, most of the oyster slides available at the AVC contain more than a single oyster. This cuts costs and improves efficiency. However, this is what creates our challenge.</a:t>
            </a:r>
          </a:p>
          <a:p>
            <a:endParaRPr lang="en-US" dirty="0"/>
          </a:p>
          <a:p>
            <a:r>
              <a:rPr lang="en-US" dirty="0"/>
              <a:t>[Click to show Ideal Case image]</a:t>
            </a:r>
          </a:p>
          <a:p>
            <a:endParaRPr lang="en-US" dirty="0"/>
          </a:p>
          <a:p>
            <a:r>
              <a:rPr lang="en-US" dirty="0"/>
              <a:t>Sometimes, you get a perfect slide like this. The sections are well-defined and clean. Writing code to handle this is easy.</a:t>
            </a:r>
          </a:p>
          <a:p>
            <a:endParaRPr lang="en-US" dirty="0"/>
          </a:p>
          <a:p>
            <a:r>
              <a:rPr lang="en-US" dirty="0"/>
              <a:t>[Click to show Common Reality image]</a:t>
            </a:r>
          </a:p>
          <a:p>
            <a:endParaRPr lang="en-US" dirty="0"/>
          </a:p>
          <a:p>
            <a:r>
              <a:rPr lang="en-US" dirty="0"/>
              <a:t>But the reality is usually much messier. Because the slides are prepared by hand, as we saw previously, we often get tissues that are fragmented, overlapping, or touching. A simple approach that works for the ideal case will fail completely here.</a:t>
            </a:r>
          </a:p>
          <a:p>
            <a:endParaRPr lang="en-US" dirty="0"/>
          </a:p>
          <a:p>
            <a:r>
              <a:rPr lang="en-US" dirty="0"/>
              <a:t>We need a robust approach that can outline each oyster separately, performing well even in tough cases.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 tested three different approaches, representing three different eras of computer vision.</a:t>
            </a:r>
          </a:p>
          <a:p>
            <a:endParaRPr lang="en-US" dirty="0"/>
          </a:p>
          <a:p>
            <a:r>
              <a:rPr lang="en-US" dirty="0"/>
              <a:t>[Click to show 'Classical CV' column]</a:t>
            </a:r>
          </a:p>
          <a:p>
            <a:endParaRPr lang="en-US" dirty="0"/>
          </a:p>
          <a:p>
            <a:r>
              <a:rPr lang="en-US" dirty="0"/>
              <a:t>First, I tried a 'classical' computer vision approach: an algorithm that uses things like color, contrast, and brightness to try and define the boundary of the oyster.</a:t>
            </a:r>
          </a:p>
          <a:p>
            <a:endParaRPr lang="en-US" dirty="0"/>
          </a:p>
          <a:p>
            <a:r>
              <a:rPr lang="en-US" dirty="0"/>
              <a:t>[Gesture to the 'Supervised ML' column]</a:t>
            </a:r>
          </a:p>
          <a:p>
            <a:endParaRPr lang="en-US" dirty="0"/>
          </a:p>
          <a:p>
            <a:r>
              <a:rPr lang="en-US" dirty="0"/>
              <a:t>Second, I tested the standard, modern machine learning approach. This is where we take a model called a U-Net and train it from scratch on our 30 annotated slides. It learns by example, like a student studying for a test.</a:t>
            </a:r>
          </a:p>
          <a:p>
            <a:endParaRPr lang="en-US" dirty="0"/>
          </a:p>
          <a:p>
            <a:r>
              <a:rPr lang="en-US" dirty="0"/>
              <a:t>[Click to show the 'Foundation Model' column]</a:t>
            </a:r>
          </a:p>
          <a:p>
            <a:endParaRPr lang="en-US" dirty="0"/>
          </a:p>
          <a:p>
            <a:r>
              <a:rPr lang="en-US" dirty="0"/>
              <a:t>And third, I tried a cutting-edge approach using a 'foundation model.' This uses the massive, pre-trained Segment Anything Model from Meta AI. Instead of teaching a student from scratch with a few dozen examples, we're taking an expert who has studied billions of general images, and we're just giving them simple instructions—or 'prompts'—to guide them.</a:t>
            </a:r>
          </a:p>
          <a:p>
            <a:endParaRPr lang="en-US" dirty="0"/>
          </a:p>
          <a:p>
            <a:r>
              <a:rPr lang="en-US" dirty="0"/>
              <a:t>So we have the rule-based method, the 'study-from-scratch' method, and the 'guide-the-expert' method.</a:t>
            </a:r>
          </a:p>
          <a:p>
            <a:endParaRPr lang="en-US" dirty="0"/>
          </a:p>
          <a:p>
            <a:r>
              <a:rPr lang="en-US" dirty="0"/>
              <a:t>How did they perform?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u="none" strike="noStrike" kern="1200" dirty="0">
                <a:solidFill>
                  <a:schemeClr val="tx1"/>
                </a:solidFill>
                <a:effectLst/>
                <a:latin typeface="+mn-lt"/>
                <a:ea typeface="+mn-ea"/>
                <a:cs typeface="+mn-cs"/>
              </a:rPr>
              <a:t>To compare them, we use a metric called the Dice Score.</a:t>
            </a:r>
          </a:p>
          <a:p>
            <a:endParaRPr lang="en-US" dirty="0"/>
          </a:p>
          <a:p>
            <a:r>
              <a:rPr lang="en-US" dirty="0"/>
              <a:t>[Click to bring up the Dice Score explanation overlay]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idea is very simple. The Dice Score just measures the amount of overlap between the expert's annotation and our model's prediction of the oyster outline.</a:t>
            </a:r>
          </a:p>
          <a:p>
            <a:endParaRPr lang="en-US" dirty="0"/>
          </a:p>
          <a:p>
            <a:r>
              <a:rPr lang="en-US" dirty="0"/>
              <a:t>If they match perfectly, the Dice Score is 1. If the overlap is pretty good, you get a high score like 0.7. If it's a poor match, you get a low score.</a:t>
            </a:r>
          </a:p>
          <a:p>
            <a:endParaRPr lang="en-US" dirty="0"/>
          </a:p>
          <a:p>
            <a:r>
              <a:rPr lang="en-US" dirty="0"/>
              <a:t>Basically, the closer the score is to 1, the better our model is at replicating the expert's work.</a:t>
            </a:r>
          </a:p>
          <a:p>
            <a:endParaRPr lang="en-US" dirty="0"/>
          </a:p>
          <a:p>
            <a:r>
              <a:rPr lang="en-US" dirty="0"/>
              <a:t>[Click to hide the overlay and return to the main table]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Alright, so with that in mind, let's look at the results.</a:t>
            </a:r>
          </a:p>
          <a:p>
            <a:endParaRPr lang="en-US" dirty="0"/>
          </a:p>
          <a:p>
            <a:r>
              <a:rPr lang="en-CA" sz="1200" b="0" i="0" u="none" strike="noStrike" kern="1200" dirty="0">
                <a:solidFill>
                  <a:schemeClr val="tx1"/>
                </a:solidFill>
                <a:effectLst/>
                <a:latin typeface="+mn-lt"/>
                <a:ea typeface="+mn-ea"/>
                <a:cs typeface="+mn-cs"/>
              </a:rPr>
              <a:t>The classical method gave us a decent baseline of .75, but it was brittle and needed constant manual tuning.</a:t>
            </a:r>
          </a:p>
          <a:p>
            <a:endParaRPr lang="en-US" dirty="0"/>
          </a:p>
          <a:p>
            <a:r>
              <a:rPr lang="en-CA" sz="1200" b="0" i="0" u="none" strike="noStrike" kern="1200" dirty="0">
                <a:solidFill>
                  <a:schemeClr val="tx1"/>
                </a:solidFill>
                <a:effectLst/>
                <a:latin typeface="+mn-lt"/>
                <a:ea typeface="+mn-ea"/>
                <a:cs typeface="+mn-cs"/>
              </a:rPr>
              <a:t>The U-Net completely failed, with a score of .38. This was a great finding, because it proved the standard approach isn't viable here. The model is limited by our small segmentation dataset, which contains only 60 oysters.</a:t>
            </a:r>
            <a:endParaRPr lang="en-US" dirty="0"/>
          </a:p>
          <a:p>
            <a:endParaRPr lang="en-US" dirty="0"/>
          </a:p>
          <a:p>
            <a:r>
              <a:rPr lang="en-US" dirty="0"/>
              <a:t>[Pause, then click to show Prize icon]</a:t>
            </a:r>
          </a:p>
          <a:p>
            <a:endParaRPr lang="en-US" dirty="0"/>
          </a:p>
          <a:p>
            <a:r>
              <a:rPr lang="en-CA" sz="1200" b="0" i="0" u="none" strike="noStrike" kern="1200" dirty="0">
                <a:solidFill>
                  <a:schemeClr val="tx1"/>
                </a:solidFill>
                <a:effectLst/>
                <a:latin typeface="+mn-lt"/>
                <a:ea typeface="+mn-ea"/>
                <a:cs typeface="+mn-cs"/>
              </a:rPr>
              <a:t>That left the foundation model, SAM, as the winner with a Dice Score of .88. This proved to be a robust and data efficient approach. So that's the one we implemented in our HIL pipeline.</a:t>
            </a:r>
          </a:p>
          <a:p>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endParaRPr lang="en-CA" sz="1200" b="0" i="0" u="none" strike="noStrike" kern="1200" dirty="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how does this approach work?</a:t>
            </a:r>
          </a:p>
          <a:p>
            <a:endParaRPr lang="en-US" dirty="0"/>
          </a:p>
          <a:p>
            <a:r>
              <a:rPr lang="en-US" dirty="0"/>
              <a:t>This is a hybrid pipeline.</a:t>
            </a:r>
          </a:p>
          <a:p>
            <a:endParaRPr lang="en-US" dirty="0"/>
          </a:p>
          <a:p>
            <a:r>
              <a:rPr lang="en-US" dirty="0"/>
              <a:t>[Click to show Step 1 image]</a:t>
            </a:r>
          </a:p>
          <a:p>
            <a:endParaRPr lang="en-US" dirty="0"/>
          </a:p>
          <a:p>
            <a:r>
              <a:rPr lang="en-US" dirty="0"/>
              <a:t>Step one answers a simple question: 'Where is the tissue?' I wrote a script that quickly scans a low-res version of the slide to find the general location of each oyster. And then it generates a set of simple instructions–or prompts– for the next step.</a:t>
            </a:r>
          </a:p>
          <a:p>
            <a:endParaRPr lang="en-US" dirty="0"/>
          </a:p>
          <a:p>
            <a:r>
              <a:rPr lang="en-US" dirty="0"/>
              <a:t>[Click to show Step 2 image]</a:t>
            </a:r>
          </a:p>
          <a:p>
            <a:endParaRPr lang="en-US" dirty="0"/>
          </a:p>
          <a:p>
            <a:r>
              <a:rPr lang="en-US" dirty="0"/>
              <a:t>Then, in step two, we pass those instructions to the powerful foundation model, SAM, to answer the much harder question: 'What is the exact boundary?'</a:t>
            </a:r>
          </a:p>
          <a:p>
            <a:endParaRPr lang="en-US" dirty="0"/>
          </a:p>
          <a:p>
            <a:r>
              <a:rPr lang="en-US" dirty="0"/>
              <a:t>We’re basically telling it: 'The thing I want you to find is inside this box, it includes the green dot, and it definitely doesn't include the red dots.' And because SAM has seen billions of images, it's really good at following these simple directions to produce a precise outline.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CA" sz="1200" b="0" i="0" u="none" strike="noStrike" kern="1200" dirty="0">
                <a:solidFill>
                  <a:schemeClr val="tx1"/>
                </a:solidFill>
                <a:effectLst/>
                <a:latin typeface="+mn-lt"/>
                <a:ea typeface="+mn-ea"/>
                <a:cs typeface="+mn-cs"/>
              </a:rPr>
              <a:t>Here’s a direct comparison. In blue is the expert’s ground truth, and in green is our solution's output. We can see the overlap is excellent.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To put a number on that, let's look at the final metrics.</a:t>
            </a:r>
          </a:p>
          <a:p>
            <a:pPr rtl="0"/>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pPr rtl="0"/>
            <a:endParaRPr lang="en-CA" dirty="0">
              <a:effectLst/>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u="none" strike="noStrike" kern="1200" dirty="0">
                <a:solidFill>
                  <a:schemeClr val="tx1"/>
                </a:solidFill>
                <a:effectLst/>
                <a:latin typeface="+mn-lt"/>
                <a:ea typeface="+mn-ea"/>
                <a:cs typeface="+mn-cs"/>
              </a:rPr>
              <a:t>Here's the final report card.</a:t>
            </a:r>
          </a:p>
          <a:p>
            <a:endParaRPr lang="en-US" dirty="0"/>
          </a:p>
          <a:p>
            <a:r>
              <a:rPr lang="en-US" dirty="0"/>
              <a:t>[Click to show Quantitative results]</a:t>
            </a:r>
          </a:p>
          <a:p>
            <a:endParaRPr lang="en-US" dirty="0"/>
          </a:p>
          <a:p>
            <a:r>
              <a:rPr lang="en-CA" sz="1200" b="0" i="0" u="none" strike="noStrike" kern="1200" dirty="0">
                <a:solidFill>
                  <a:schemeClr val="tx1"/>
                </a:solidFill>
                <a:effectLst/>
                <a:latin typeface="+mn-lt"/>
                <a:ea typeface="+mn-ea"/>
                <a:cs typeface="+mn-cs"/>
              </a:rPr>
              <a:t>Quantitatively, the results are excellent, with an average Dice Score of almost point-eight-nine. This is a strong, reliable result.</a:t>
            </a:r>
            <a:endParaRPr lang="en-US" dirty="0"/>
          </a:p>
          <a:p>
            <a:endParaRPr lang="en-US" dirty="0"/>
          </a:p>
          <a:p>
            <a:r>
              <a:rPr lang="en-US" dirty="0"/>
              <a:t>[Click to show Qualitative title]</a:t>
            </a:r>
          </a:p>
          <a:p>
            <a:endParaRPr lang="en-US" dirty="0"/>
          </a:p>
          <a:p>
            <a:r>
              <a:rPr lang="en-US" dirty="0"/>
              <a:t>But the pictures tell the story even better.</a:t>
            </a:r>
          </a:p>
          <a:p>
            <a:endParaRPr lang="en-US" dirty="0"/>
          </a:p>
          <a:p>
            <a:r>
              <a:rPr lang="en-US" dirty="0"/>
              <a:t>[Click to show Success Case]</a:t>
            </a:r>
          </a:p>
          <a:p>
            <a:endParaRPr lang="en-US" dirty="0"/>
          </a:p>
          <a:p>
            <a:r>
              <a:rPr lang="en-US" dirty="0"/>
              <a:t>On a typical, clean slide, you can see the result is nearly perfect. We get clean separation and tight boundaries.</a:t>
            </a:r>
          </a:p>
          <a:p>
            <a:endParaRPr lang="en-US" dirty="0"/>
          </a:p>
          <a:p>
            <a:r>
              <a:rPr lang="en-US" dirty="0"/>
              <a:t>[Click to show Challenging Case]</a:t>
            </a:r>
          </a:p>
          <a:p>
            <a:endParaRPr lang="en-US" dirty="0"/>
          </a:p>
          <a:p>
            <a:r>
              <a:rPr lang="en-CA" sz="1200" b="0" i="0" u="none" strike="noStrike" kern="1200" dirty="0">
                <a:solidFill>
                  <a:schemeClr val="tx1"/>
                </a:solidFill>
                <a:effectLst/>
                <a:latin typeface="+mn-lt"/>
                <a:ea typeface="+mn-ea"/>
                <a:cs typeface="+mn-cs"/>
              </a:rPr>
              <a:t>But just as importantly, we can see the system's limits. Our simple prompter step struggles on some cases. This isn't a failure of SAM, but it gives us an idea of what to improve next.</a:t>
            </a:r>
          </a:p>
          <a:p>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u="none" strike="noStrike" kern="1200" dirty="0">
                <a:solidFill>
                  <a:schemeClr val="tx1"/>
                </a:solidFill>
                <a:effectLst/>
                <a:latin typeface="+mn-lt"/>
                <a:ea typeface="+mn-ea"/>
                <a:cs typeface="+mn-cs"/>
              </a:rPr>
              <a:t>We have two clear limitations.</a:t>
            </a:r>
          </a:p>
          <a:p>
            <a:endParaRPr lang="en-US" dirty="0"/>
          </a:p>
          <a:p>
            <a:r>
              <a:rPr lang="en-US" dirty="0"/>
              <a:t>[Click to show First Limitation]</a:t>
            </a:r>
          </a:p>
          <a:p>
            <a:endParaRPr lang="en-US" dirty="0"/>
          </a:p>
          <a:p>
            <a:r>
              <a:rPr lang="en-CA" sz="1200" b="0" i="0" u="none" strike="noStrike" kern="1200" dirty="0">
                <a:solidFill>
                  <a:schemeClr val="tx1"/>
                </a:solidFill>
                <a:effectLst/>
                <a:latin typeface="+mn-lt"/>
                <a:ea typeface="+mn-ea"/>
                <a:cs typeface="+mn-cs"/>
              </a:rPr>
              <a:t>First is that simple prompter—it’s what makes our segmentation solution struggle on the toughest slides.</a:t>
            </a:r>
          </a:p>
          <a:p>
            <a:endParaRPr lang="en-US" dirty="0"/>
          </a:p>
          <a:p>
            <a:r>
              <a:rPr lang="en-US" dirty="0"/>
              <a:t>[Click to show Second Limitation]</a:t>
            </a:r>
          </a:p>
          <a:p>
            <a:endParaRPr lang="en-US" dirty="0"/>
          </a:p>
          <a:p>
            <a:r>
              <a:rPr lang="en-US" dirty="0"/>
              <a:t>The second limitation, focused more on the MSX Detection part, is the dataset size. 30 slides are more than enough to prove that our hybrid approach works, as each slide can be used to generate thousands of patches for training. However, it's not enough to capture the huge biological variety you'd see in the real world. To build a truly robust, production-ready parasite detector, we'll need more data.</a:t>
            </a:r>
          </a:p>
          <a:p>
            <a:endParaRPr lang="en-US" dirty="0"/>
          </a:p>
          <a:p>
            <a:r>
              <a:rPr lang="en-US" dirty="0"/>
              <a:t>[Pause, click to show bottom text]</a:t>
            </a:r>
          </a:p>
          <a:p>
            <a:endParaRPr lang="en-US" dirty="0"/>
          </a:p>
          <a:p>
            <a:pPr rtl="0"/>
            <a:r>
              <a:rPr lang="en-CA" sz="1200" b="0" i="0" u="none" strike="noStrike" kern="1200" dirty="0">
                <a:solidFill>
                  <a:schemeClr val="tx1"/>
                </a:solidFill>
                <a:effectLst/>
                <a:latin typeface="+mn-lt"/>
                <a:ea typeface="+mn-ea"/>
                <a:cs typeface="+mn-cs"/>
              </a:rPr>
              <a:t>But these aren't roadblocks; they are guides for our next steps.</a:t>
            </a:r>
          </a:p>
          <a:p>
            <a:pPr rtl="0"/>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pPr rtl="0"/>
            <a:endParaRPr lang="en-CA" dirty="0">
              <a:effectLst/>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u="none" strike="noStrike" kern="1200" dirty="0">
                <a:solidFill>
                  <a:schemeClr val="tx1"/>
                </a:solidFill>
                <a:effectLst/>
                <a:latin typeface="+mn-lt"/>
                <a:ea typeface="+mn-ea"/>
                <a:cs typeface="+mn-cs"/>
              </a:rPr>
              <a:t>We have a clear, two-phase plan.</a:t>
            </a:r>
          </a:p>
          <a:p>
            <a:endParaRPr lang="en-US" dirty="0"/>
          </a:p>
          <a:p>
            <a:r>
              <a:rPr lang="en-US" dirty="0"/>
              <a:t>[Click to show the 'Medium-Term' column]</a:t>
            </a:r>
          </a:p>
          <a:p>
            <a:endParaRPr lang="en-US" dirty="0"/>
          </a:p>
          <a:p>
            <a:r>
              <a:rPr lang="en-US" dirty="0"/>
              <a:t>So, our Human-In-The-Loop pipeline is complete. Now, in the next couple of months, </a:t>
            </a:r>
            <a:r>
              <a:rPr lang="en-CA" sz="1200" b="0" i="0" u="none" strike="noStrike" kern="1200" dirty="0">
                <a:solidFill>
                  <a:schemeClr val="tx1"/>
                </a:solidFill>
                <a:effectLst/>
                <a:latin typeface="+mn-lt"/>
                <a:ea typeface="+mn-ea"/>
                <a:cs typeface="+mn-cs"/>
              </a:rPr>
              <a:t>we'll use it to rapidly pre-annotate hundreds of new slides.</a:t>
            </a:r>
            <a:endParaRPr lang="en-US" dirty="0"/>
          </a:p>
          <a:p>
            <a:endParaRPr lang="en-US" dirty="0"/>
          </a:p>
          <a:p>
            <a:r>
              <a:rPr lang="en-US" dirty="0"/>
              <a:t>[Click to show the 'Long-Term' column]</a:t>
            </a:r>
          </a:p>
          <a:p>
            <a:endParaRPr lang="en-US" dirty="0"/>
          </a:p>
          <a:p>
            <a:r>
              <a:rPr lang="en-CA" sz="1200" b="0" i="0" u="none" strike="noStrike" kern="1200" dirty="0">
                <a:solidFill>
                  <a:schemeClr val="tx1"/>
                </a:solidFill>
                <a:effectLst/>
                <a:latin typeface="+mn-lt"/>
                <a:ea typeface="+mn-ea"/>
                <a:cs typeface="+mn-cs"/>
              </a:rPr>
              <a:t>Them, with a larger dataset, we can then achieve our main goal: </a:t>
            </a:r>
            <a:r>
              <a:rPr lang="en-US" dirty="0"/>
              <a:t>building a trusted and validated tool that helps pathologists diagnose this disease much faster.</a:t>
            </a:r>
          </a:p>
          <a:p>
            <a:endParaRPr lang="en-US" dirty="0"/>
          </a:p>
          <a:p>
            <a:r>
              <a:rPr lang="en-US" dirty="0"/>
              <a:t>[Pause, then click to the final slide]</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0C4D2-A3A8-1397-0F26-AE65C2484F5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0BA14E-E338-1F73-9631-203FFA2D211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960B488-0C44-0096-0B55-DB447F4B8F8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F392DC29-E2E1-69FD-FAA0-5C0BA3C4574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E777EDD-3F6E-5639-E0B3-5F8BE55E96A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talk about the technology, I want to start with why this work is so important for our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mentioned, in PEI, the oyster industry is woven into our identity.</a:t>
            </a:r>
          </a:p>
          <a:p>
            <a:endParaRPr lang="en-US" dirty="0"/>
          </a:p>
          <a:p>
            <a:r>
              <a:rPr lang="en-US" dirty="0"/>
              <a:t>[Click to show the first bullet point]</a:t>
            </a:r>
          </a:p>
          <a:p>
            <a:endParaRPr lang="en-US" dirty="0"/>
          </a:p>
          <a:p>
            <a:r>
              <a:rPr lang="en-US" dirty="0"/>
              <a:t>Financially speaking, it is a huge economic engine for the province, bringing in over 24 million dollars every year.</a:t>
            </a:r>
          </a:p>
          <a:p>
            <a:endParaRPr lang="en-US" dirty="0"/>
          </a:p>
          <a:p>
            <a:r>
              <a:rPr lang="en-US" dirty="0"/>
              <a:t>[Click to show the second bullet, Gesture to image]</a:t>
            </a:r>
          </a:p>
          <a:p>
            <a:endParaRPr lang="en-US" dirty="0"/>
          </a:p>
          <a:p>
            <a:r>
              <a:rPr lang="en-US" dirty="0"/>
              <a:t>Additionally, it supports hundreds of jobs in the rural and coastal communities that define the island.</a:t>
            </a:r>
          </a:p>
          <a:p>
            <a:endParaRPr lang="en-US" dirty="0"/>
          </a:p>
          <a:p>
            <a:r>
              <a:rPr lang="en-US" dirty="0"/>
              <a:t>[Pause for effect]</a:t>
            </a:r>
          </a:p>
          <a:p>
            <a:endParaRPr lang="en-US" dirty="0"/>
          </a:p>
          <a:p>
            <a:r>
              <a:rPr lang="en-US" dirty="0"/>
              <a:t>So, we have this very important industry... but as I mentioned before, it's in danger. And the threat it is facing is microscopic.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p>
          <a:p>
            <a:endParaRPr lang="en-US" dirty="0"/>
          </a:p>
        </p:txBody>
      </p:sp>
      <p:sp>
        <p:nvSpPr>
          <p:cNvPr id="6" name="Footer Placeholder 5">
            <a:extLst>
              <a:ext uri="{FF2B5EF4-FFF2-40B4-BE49-F238E27FC236}">
                <a16:creationId xmlns:a16="http://schemas.microsoft.com/office/drawing/2014/main" id="{34BCB2DD-E329-C144-BFB7-F61B515526B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08CA382-AE74-C265-1B6C-4501A3AA170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37356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So, to wrap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[Pause, then click to show First Point]</a:t>
            </a:r>
          </a:p>
          <a:p>
            <a:endParaRPr lang="en-US" dirty="0"/>
          </a:p>
          <a:p>
            <a:r>
              <a:rPr lang="en-CA" sz="1200" b="0" i="0" u="none" strike="noStrike" kern="1200" dirty="0">
                <a:solidFill>
                  <a:schemeClr val="tx1"/>
                </a:solidFill>
                <a:effectLst/>
                <a:latin typeface="+mn-lt"/>
                <a:ea typeface="+mn-ea"/>
                <a:cs typeface="+mn-cs"/>
              </a:rPr>
              <a:t>This summer, we took this project from an idea to a fully engineered pipeline.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show Second Point]</a:t>
            </a:r>
          </a:p>
          <a:p>
            <a:endParaRPr lang="en-US" dirty="0"/>
          </a:p>
          <a:p>
            <a:r>
              <a:rPr lang="en-CA" sz="1200" b="0" i="0" u="none" strike="noStrike" kern="1200" dirty="0">
                <a:solidFill>
                  <a:schemeClr val="tx1"/>
                </a:solidFill>
                <a:effectLst/>
                <a:latin typeface="+mn-lt"/>
                <a:ea typeface="+mn-ea"/>
                <a:cs typeface="+mn-cs"/>
              </a:rPr>
              <a:t>We solved the segmentation challenge with a data-driven approach.</a:t>
            </a:r>
          </a:p>
          <a:p>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show First Point]</a:t>
            </a:r>
            <a:endParaRPr lang="en-CA" sz="1200" b="0" i="0" u="none" strike="noStrike" kern="1200" dirty="0">
              <a:solidFill>
                <a:schemeClr val="tx1"/>
              </a:solidFill>
              <a:effectLst/>
              <a:latin typeface="+mn-lt"/>
              <a:ea typeface="+mn-ea"/>
              <a:cs typeface="+mn-cs"/>
            </a:endParaRPr>
          </a:p>
          <a:p>
            <a:endParaRPr lang="en-US" dirty="0"/>
          </a:p>
          <a:p>
            <a:r>
              <a:rPr lang="en-US" dirty="0"/>
              <a:t>And lastly, we've turned our results into a clear plan for what comes next.</a:t>
            </a:r>
          </a:p>
          <a:p>
            <a:endParaRPr lang="en-US" dirty="0"/>
          </a:p>
          <a:p>
            <a:r>
              <a:rPr lang="en-US" dirty="0"/>
              <a:t>At the end of the day, this work lays the foundation for a tool that can help protect one of our region's most important industries.</a:t>
            </a:r>
          </a:p>
          <a:p>
            <a:endParaRPr lang="en-US" dirty="0"/>
          </a:p>
          <a:p>
            <a:r>
              <a:rPr lang="en-US" dirty="0"/>
              <a:t>Thank you. I'd be happy to answer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I'd like to quickly thank my mentors, Dr. Kupferschmidt, Dr. Godbout, and Dr. Groman, for their guidance throughout this project.</a:t>
            </a:r>
          </a:p>
          <a:p>
            <a:endParaRPr lang="en-US" dirty="0"/>
          </a:p>
          <a:p>
            <a:r>
              <a:rPr lang="en-US" dirty="0"/>
              <a:t>I would now be happy to answer any questions you may have.</a:t>
            </a:r>
          </a:p>
          <a:p>
            <a:endParaRPr lang="en-US" dirty="0"/>
          </a:p>
          <a:p>
            <a:r>
              <a:rPr lang="en-US" dirty="0"/>
              <a:t>WHAT DID YOU DO TO TRY TO IMPROVE UNET?</a:t>
            </a:r>
            <a:br>
              <a:rPr lang="en-US" dirty="0"/>
            </a:br>
            <a:r>
              <a:rPr lang="en-US" dirty="0"/>
              <a:t>ENCODER, FREEZING,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That threat is a parasite called </a:t>
            </a:r>
            <a:r>
              <a:rPr lang="en-US" dirty="0" err="1"/>
              <a:t>Haplosporidium</a:t>
            </a:r>
            <a:r>
              <a:rPr lang="en-US" dirty="0"/>
              <a:t> nelsoni, which causes MSX disease.</a:t>
            </a:r>
          </a:p>
          <a:p>
            <a:endParaRPr lang="en-US" dirty="0"/>
          </a:p>
          <a:p>
            <a:r>
              <a:rPr lang="en-US" dirty="0"/>
              <a:t>The best way to understand the damage it does is simply to see it. </a:t>
            </a:r>
          </a:p>
          <a:p>
            <a:endParaRPr lang="en-US" dirty="0"/>
          </a:p>
          <a:p>
            <a:r>
              <a:rPr lang="en-US" dirty="0"/>
              <a:t>[Click to show healthy oyster]</a:t>
            </a:r>
          </a:p>
          <a:p>
            <a:endParaRPr lang="en-US" dirty="0"/>
          </a:p>
          <a:p>
            <a:r>
              <a:rPr lang="en-US" dirty="0"/>
              <a:t>Here, we have tissue from a healthy oyster. Notice how clean and structured it looks.</a:t>
            </a:r>
          </a:p>
          <a:p>
            <a:endParaRPr lang="en-US" dirty="0"/>
          </a:p>
          <a:p>
            <a:r>
              <a:rPr lang="en-US" dirty="0"/>
              <a:t>[Click to show infected oyster]</a:t>
            </a:r>
          </a:p>
          <a:p>
            <a:endParaRPr lang="en-US" dirty="0"/>
          </a:p>
          <a:p>
            <a:r>
              <a:rPr lang="en-US" dirty="0"/>
              <a:t>Now, look at this tissue on the right. </a:t>
            </a:r>
          </a:p>
          <a:p>
            <a:endParaRPr lang="en-US" dirty="0"/>
          </a:p>
          <a:p>
            <a:r>
              <a:rPr lang="en-US" dirty="0"/>
              <a:t>[Wait 3 seconds]</a:t>
            </a:r>
          </a:p>
          <a:p>
            <a:endParaRPr lang="en-US" dirty="0"/>
          </a:p>
          <a:p>
            <a:r>
              <a:rPr lang="en-US" dirty="0"/>
              <a:t>This is from an oyster with an advanced MSX infection. You can see the difference even if you're not an expert. The infected tissue looks more chaotic, it has a stronger purple color, and the normal structure is breaking down.</a:t>
            </a:r>
          </a:p>
          <a:p>
            <a:endParaRPr lang="en-US" dirty="0"/>
          </a:p>
          <a:p>
            <a:r>
              <a:rPr lang="en-US" dirty="0"/>
              <a:t>But let's take a closer look at what is happening 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take images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 we have a higher magnification sample of MSX-infected tissue.</a:t>
            </a:r>
          </a:p>
          <a:p>
            <a:endParaRPr lang="en-US" dirty="0"/>
          </a:p>
          <a:p>
            <a:r>
              <a:rPr lang="en-CA" sz="1200" b="0" i="0" u="none" strike="noStrike" kern="1200" dirty="0">
                <a:solidFill>
                  <a:schemeClr val="tx1"/>
                </a:solidFill>
                <a:effectLst/>
                <a:latin typeface="+mn-lt"/>
                <a:ea typeface="+mn-ea"/>
                <a:cs typeface="+mn-cs"/>
              </a:rPr>
              <a:t>The arrows point to the parasite in its different life stages.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But do you see all those small, dark purple dots?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That's the oyster's own immune system swarming the area. This is an intense inflammation response aiming to destroy the parasite. However, it destroys the oyster tissue in the process, killing the oyster instead.</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And since there's no cure, our only defense is early and accurate detection before the disease spreads to other oysters.</a:t>
            </a:r>
          </a:p>
          <a:p>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So, how do we detect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That's all done at the Atlantic Veterinary College, or AVC. </a:t>
            </a:r>
          </a:p>
          <a:p>
            <a:endParaRPr lang="en-US" dirty="0"/>
          </a:p>
          <a:p>
            <a:r>
              <a:rPr lang="en-US" dirty="0"/>
              <a:t>[Click to show first point]</a:t>
            </a:r>
          </a:p>
          <a:p>
            <a:endParaRPr lang="en-US" dirty="0"/>
          </a:p>
          <a:p>
            <a:r>
              <a:rPr lang="en-US" dirty="0"/>
              <a:t>They're the main histology-based diagnosis center in Atlantic Canada.</a:t>
            </a:r>
          </a:p>
          <a:p>
            <a:endParaRPr lang="en-US" dirty="0"/>
          </a:p>
          <a:p>
            <a:r>
              <a:rPr lang="en-US" dirty="0"/>
              <a:t>[Click to show second point]</a:t>
            </a:r>
          </a:p>
          <a:p>
            <a:endParaRPr lang="en-US" dirty="0"/>
          </a:p>
          <a:p>
            <a:r>
              <a:rPr lang="en-US" dirty="0"/>
              <a:t>There are other diagnosis methods like PCR, which can detect a parasite's DNA. That's great for a simple '</a:t>
            </a:r>
            <a:r>
              <a:rPr lang="en-US" dirty="0" err="1"/>
              <a:t>yes'</a:t>
            </a:r>
            <a:r>
              <a:rPr lang="en-US" dirty="0"/>
              <a:t> or 'no' answer. But to understand how bad an infection really is—to see the actual damage we saw in the last slide—you need histology. </a:t>
            </a:r>
          </a:p>
          <a:p>
            <a:endParaRPr lang="en-US" dirty="0"/>
          </a:p>
          <a:p>
            <a:r>
              <a:rPr lang="en-US" dirty="0"/>
              <a:t>[Click to show third point, gesture to image]</a:t>
            </a:r>
          </a:p>
          <a:p>
            <a:endParaRPr lang="en-US" dirty="0"/>
          </a:p>
          <a:p>
            <a:r>
              <a:rPr lang="en-US" dirty="0"/>
              <a:t>That means having a trained expert look at the tissue under a microscope.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show fourth point]</a:t>
            </a:r>
          </a:p>
          <a:p>
            <a:endParaRPr lang="en-US" dirty="0"/>
          </a:p>
          <a:p>
            <a:r>
              <a:rPr lang="en-US" dirty="0"/>
              <a:t>The challenge is that this process is entirely manual, and it relies on a very small number of pathologists.</a:t>
            </a:r>
          </a:p>
          <a:p>
            <a:endParaRPr lang="en-US" dirty="0"/>
          </a:p>
          <a:p>
            <a:r>
              <a:rPr lang="en-US" dirty="0"/>
              <a:t>This creates a massive bottleneck. </a:t>
            </a:r>
            <a:r>
              <a:rPr lang="en-CA" sz="1200" b="0" i="0" u="none" strike="noStrike" kern="1200" dirty="0">
                <a:solidFill>
                  <a:schemeClr val="tx1"/>
                </a:solidFill>
                <a:effectLst/>
                <a:latin typeface="+mn-lt"/>
                <a:ea typeface="+mn-ea"/>
                <a:cs typeface="+mn-cs"/>
              </a:rPr>
              <a:t>To understand why, let's look at their workflow.</a:t>
            </a:r>
          </a:p>
          <a:p>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[Click to show Oyster icon]</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The process starts with oyster collection.</a:t>
            </a:r>
          </a:p>
          <a:p>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[Click to show Slicing icon]</a:t>
            </a:r>
          </a:p>
          <a:p>
            <a:endParaRPr lang="en-CA" sz="1200" b="0" i="0" u="none" strike="noStrike" kern="1200" dirty="0">
              <a:solidFill>
                <a:schemeClr val="tx1"/>
              </a:solidFill>
              <a:effectLst/>
              <a:latin typeface="+mn-lt"/>
              <a:ea typeface="+mn-ea"/>
              <a:cs typeface="+mn-cs"/>
            </a:endParaRPr>
          </a:p>
          <a:p>
            <a:r>
              <a:rPr lang="en-US" dirty="0"/>
              <a:t>Then comes the intensive lab work. Here, an expert takes a thin slice of the entire oyster tissue. And then, they stain this sample and fix it onto a slide.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[Click to show Expert icon]</a:t>
            </a:r>
          </a:p>
          <a:p>
            <a:endParaRPr lang="en-US" dirty="0"/>
          </a:p>
          <a:p>
            <a:r>
              <a:rPr lang="en-US" dirty="0"/>
              <a:t>And all of that work takes us to this final step, where a trained pathologist sits at a microscope and manually scans these enormous, gigapixel-sized images. They're looking for a microscopic needle in a haystack.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[Click to show description]</a:t>
            </a:r>
            <a:endParaRPr lang="en-US" dirty="0"/>
          </a:p>
          <a:p>
            <a:endParaRPr lang="en-US" dirty="0"/>
          </a:p>
          <a:p>
            <a:r>
              <a:rPr lang="en-US" dirty="0"/>
              <a:t>As you can imagine, this entire process is slow, it's expensive, and because there's only a handful of experts, it's a huge bottleneck. So that's what we are trying to improve.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u="none" strike="noStrike" kern="1200" dirty="0">
                <a:solidFill>
                  <a:schemeClr val="tx1"/>
                </a:solidFill>
                <a:effectLst/>
                <a:latin typeface="+mn-lt"/>
                <a:ea typeface="+mn-ea"/>
                <a:cs typeface="+mn-cs"/>
              </a:rPr>
              <a:t>So the obvious question as someone in Computer Science is, 'Why not just use an existing AI to help? There must be some available model that can do just that!' Well, the reason we can't do that is due to something called a 'domain shift.’ </a:t>
            </a:r>
          </a:p>
          <a:p>
            <a:endParaRPr lang="en-US" dirty="0"/>
          </a:p>
          <a:p>
            <a:r>
              <a:rPr lang="en-US" dirty="0"/>
              <a:t>[Click to show Human graphic]</a:t>
            </a:r>
          </a:p>
          <a:p>
            <a:endParaRPr lang="en-US" dirty="0"/>
          </a:p>
          <a:p>
            <a:r>
              <a:rPr lang="en-US" dirty="0"/>
              <a:t>Most medical AI is trained on images like this—a human tissue biopsy. It looks for patterns in a very small and uniform sample of a specific part of the human body, like an organ. </a:t>
            </a:r>
          </a:p>
          <a:p>
            <a:endParaRPr lang="en-US" dirty="0"/>
          </a:p>
          <a:p>
            <a:r>
              <a:rPr lang="en-US" dirty="0"/>
              <a:t>[Click to show Oyster graphic]</a:t>
            </a:r>
          </a:p>
          <a:p>
            <a:endParaRPr lang="en-US" dirty="0"/>
          </a:p>
          <a:p>
            <a:r>
              <a:rPr lang="en-CA" sz="1200" b="0" i="0" u="none" strike="noStrike" kern="1200" dirty="0">
                <a:solidFill>
                  <a:schemeClr val="tx1"/>
                </a:solidFill>
                <a:effectLst/>
                <a:latin typeface="+mn-lt"/>
                <a:ea typeface="+mn-ea"/>
                <a:cs typeface="+mn-cs"/>
              </a:rPr>
              <a:t>But our data is a cross-section of an entire oyster</a:t>
            </a:r>
            <a:r>
              <a:rPr lang="en-US" dirty="0"/>
              <a:t>. We have all the organs and distinct regions in the same sample. We have the gills, the digestive system, the mantle—a dozen different tissue types all mixed together in one complex image.</a:t>
            </a:r>
          </a:p>
          <a:p>
            <a:endParaRPr lang="en-US" dirty="0"/>
          </a:p>
          <a:p>
            <a:r>
              <a:rPr lang="en-US" dirty="0"/>
              <a:t>[Pause]</a:t>
            </a:r>
          </a:p>
          <a:p>
            <a:endParaRPr lang="en-US" dirty="0"/>
          </a:p>
          <a:p>
            <a:r>
              <a:rPr lang="en-US" dirty="0"/>
              <a:t>A model trained on a small, uniform sample will not perform as well on this scenario.</a:t>
            </a:r>
          </a:p>
          <a:p>
            <a:endParaRPr lang="en-US" dirty="0"/>
          </a:p>
          <a:p>
            <a:r>
              <a:rPr lang="en-US" dirty="0"/>
              <a:t>So, the conclusion was clear: we had to build our own solution from the ground 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u="none" strike="noStrike" kern="1200" dirty="0">
                <a:solidFill>
                  <a:schemeClr val="tx1"/>
                </a:solidFill>
                <a:effectLst/>
                <a:latin typeface="+mn-lt"/>
                <a:ea typeface="+mn-ea"/>
                <a:cs typeface="+mn-cs"/>
              </a:rPr>
              <a:t>The first step for every ML project is to analyze our data.</a:t>
            </a:r>
          </a:p>
          <a:p>
            <a:endParaRPr lang="en-US" dirty="0"/>
          </a:p>
          <a:p>
            <a:r>
              <a:rPr lang="en-US" dirty="0"/>
              <a:t>[Click to show No Data graphic]</a:t>
            </a:r>
          </a:p>
          <a:p>
            <a:endParaRPr lang="en-US" dirty="0"/>
          </a:p>
          <a:p>
            <a:r>
              <a:rPr lang="en-CA" sz="1200" b="0" i="0" u="none" strike="noStrike" kern="1200" dirty="0">
                <a:solidFill>
                  <a:schemeClr val="tx1"/>
                </a:solidFill>
                <a:effectLst/>
                <a:latin typeface="+mn-lt"/>
                <a:ea typeface="+mn-ea"/>
                <a:cs typeface="+mn-cs"/>
              </a:rPr>
              <a:t>However, in our case, it didn't exist.</a:t>
            </a:r>
          </a:p>
          <a:p>
            <a:endParaRPr lang="en-US" dirty="0"/>
          </a:p>
          <a:p>
            <a:r>
              <a:rPr lang="en-US" dirty="0"/>
              <a:t>[Click to show Expert graphic]</a:t>
            </a:r>
          </a:p>
          <a:p>
            <a:endParaRPr lang="en-US" dirty="0"/>
          </a:p>
          <a:p>
            <a:r>
              <a:rPr lang="en-CA" sz="1200" b="0" i="0" u="none" strike="noStrike" kern="1200" dirty="0">
                <a:solidFill>
                  <a:schemeClr val="tx1"/>
                </a:solidFill>
                <a:effectLst/>
                <a:latin typeface="+mn-lt"/>
                <a:ea typeface="+mn-ea"/>
                <a:cs typeface="+mn-cs"/>
              </a:rPr>
              <a:t>We had to create our own 'ground truth' by asking those same busy pathologists to spend hundreds of hours manually </a:t>
            </a:r>
            <a:r>
              <a:rPr lang="en-US" dirty="0"/>
              <a:t>outlining parasites slide after slide.</a:t>
            </a:r>
          </a:p>
          <a:p>
            <a:endParaRPr lang="en-US" dirty="0"/>
          </a:p>
          <a:p>
            <a:pPr rtl="0"/>
            <a:r>
              <a:rPr lang="en-CA" sz="1200" b="0" i="0" u="none" strike="noStrike" kern="1200" dirty="0">
                <a:solidFill>
                  <a:schemeClr val="tx1"/>
                </a:solidFill>
                <a:effectLst/>
                <a:latin typeface="+mn-lt"/>
                <a:ea typeface="+mn-ea"/>
                <a:cs typeface="+mn-cs"/>
              </a:rPr>
              <a:t>This created a paradox: to build a tool that </a:t>
            </a:r>
            <a:r>
              <a:rPr lang="en-CA" sz="1200" b="0" i="1" u="none" strike="noStrike" kern="1200" dirty="0">
                <a:solidFill>
                  <a:schemeClr val="tx1"/>
                </a:solidFill>
                <a:effectLst/>
                <a:latin typeface="+mn-lt"/>
                <a:ea typeface="+mn-ea"/>
                <a:cs typeface="+mn-cs"/>
              </a:rPr>
              <a:t>saves</a:t>
            </a:r>
            <a:r>
              <a:rPr lang="en-CA" sz="1200" b="0" i="0" u="none" strike="noStrike" kern="1200" dirty="0">
                <a:solidFill>
                  <a:schemeClr val="tx1"/>
                </a:solidFill>
                <a:effectLst/>
                <a:latin typeface="+mn-lt"/>
                <a:ea typeface="+mn-ea"/>
                <a:cs typeface="+mn-cs"/>
              </a:rPr>
              <a:t> expert time, we first need to use </a:t>
            </a:r>
            <a:r>
              <a:rPr lang="en-CA" sz="1200" b="0" i="1" u="none" strike="noStrike" kern="1200" dirty="0">
                <a:solidFill>
                  <a:schemeClr val="tx1"/>
                </a:solidFill>
                <a:effectLst/>
                <a:latin typeface="+mn-lt"/>
                <a:ea typeface="+mn-ea"/>
                <a:cs typeface="+mn-cs"/>
              </a:rPr>
              <a:t>a lot </a:t>
            </a:r>
            <a:r>
              <a:rPr lang="en-CA" sz="1200" b="0" i="0" u="none" strike="noStrike" kern="1200" dirty="0">
                <a:solidFill>
                  <a:schemeClr val="tx1"/>
                </a:solidFill>
                <a:effectLst/>
                <a:latin typeface="+mn-lt"/>
                <a:ea typeface="+mn-ea"/>
                <a:cs typeface="+mn-cs"/>
              </a:rPr>
              <a:t>of their time.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So, we focused on breaking that cycle.</a:t>
            </a:r>
          </a:p>
          <a:p>
            <a:pPr rtl="0"/>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pPr rtl="0"/>
            <a:endParaRPr lang="en-CA" dirty="0">
              <a:effectLst/>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CA" sz="1200" b="0" i="0" u="none" strike="noStrike" kern="1200" dirty="0">
                <a:solidFill>
                  <a:schemeClr val="tx1"/>
                </a:solidFill>
                <a:effectLst/>
                <a:latin typeface="+mn-lt"/>
                <a:ea typeface="+mn-ea"/>
                <a:cs typeface="+mn-cs"/>
              </a:rPr>
              <a:t>Our approach is a strategy called Human-in-the-Loop.</a:t>
            </a:r>
            <a:endParaRPr lang="en-US" dirty="0"/>
          </a:p>
          <a:p>
            <a:endParaRPr lang="en-US" dirty="0"/>
          </a:p>
          <a:p>
            <a:r>
              <a:rPr lang="en-CA" sz="1200" b="0" i="0" u="none" strike="noStrike" kern="1200" dirty="0">
                <a:solidFill>
                  <a:schemeClr val="tx1"/>
                </a:solidFill>
                <a:effectLst/>
                <a:latin typeface="+mn-lt"/>
                <a:ea typeface="+mn-ea"/>
                <a:cs typeface="+mn-cs"/>
              </a:rPr>
              <a:t>Instead of building an AI in isolation, we create a 'virtuous cycle' between the expert and the machine.</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[Click to show Step 1 graphic]</a:t>
            </a:r>
          </a:p>
          <a:p>
            <a:endParaRPr lang="en-US" dirty="0"/>
          </a:p>
          <a:p>
            <a:r>
              <a:rPr lang="en-US" dirty="0"/>
              <a:t>First, our automated pipeline performs a pre-analysis on a new slide, generating a set of initial annotations and flagging potential areas of interest.</a:t>
            </a:r>
          </a:p>
          <a:p>
            <a:endParaRPr lang="en-US" dirty="0"/>
          </a:p>
          <a:p>
            <a:r>
              <a:rPr lang="en-US" dirty="0"/>
              <a:t>[Click to show Step 2 graphic]</a:t>
            </a:r>
          </a:p>
          <a:p>
            <a:endParaRPr lang="en-US" dirty="0"/>
          </a:p>
          <a:p>
            <a:r>
              <a:rPr lang="en-US" dirty="0"/>
              <a:t>Next, these suggestions are sent for expert review. This is where the time-saving happens. Instead of searching a massive, blank slide, the pathologist can just validate and make small corrections to the AI's guesses.</a:t>
            </a:r>
          </a:p>
          <a:p>
            <a:endParaRPr lang="en-US" dirty="0"/>
          </a:p>
          <a:p>
            <a:r>
              <a:rPr lang="en-US" dirty="0"/>
              <a:t>[Click to show Step 3 graphic]</a:t>
            </a:r>
          </a:p>
          <a:p>
            <a:endParaRPr lang="en-US" dirty="0"/>
          </a:p>
          <a:p>
            <a:r>
              <a:rPr lang="en-US" dirty="0"/>
              <a:t>And lastly, t</a:t>
            </a:r>
            <a:r>
              <a:rPr lang="en-CA" sz="1200" b="0" i="0" u="none" strike="noStrike" kern="1200" dirty="0">
                <a:solidFill>
                  <a:schemeClr val="tx1"/>
                </a:solidFill>
                <a:effectLst/>
                <a:latin typeface="+mn-lt"/>
                <a:ea typeface="+mn-ea"/>
                <a:cs typeface="+mn-cs"/>
              </a:rPr>
              <a:t>heir corrections are used to retrain the model. So, with every slide, the AI gets smarter.</a:t>
            </a:r>
            <a:endParaRPr lang="en-US" dirty="0"/>
          </a:p>
          <a:p>
            <a:endParaRPr lang="en-US" dirty="0"/>
          </a:p>
          <a:p>
            <a:r>
              <a:rPr lang="en-US" dirty="0"/>
              <a:t>This cycle solves our data paradox. It helps us build a large, high-quality dataset faster, saving expert time.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next slide]</a:t>
            </a:r>
            <a:endParaRPr lang="en-CA" dirty="0">
              <a:effectLst/>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7.gif"/><Relationship Id="rId4" Type="http://schemas.openxmlformats.org/officeDocument/2006/relationships/image" Target="../media/image4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51.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4.gif"/><Relationship Id="rId5" Type="http://schemas.microsoft.com/office/2007/relationships/hdphoto" Target="../media/hdphoto5.wdp"/><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8.png"/><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7.svg"/></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9762739" y="0"/>
            <a:ext cx="8525261" cy="10287000"/>
            <a:chOff x="0" y="0"/>
            <a:chExt cx="1320786" cy="1593725"/>
          </a:xfrm>
        </p:grpSpPr>
        <p:sp>
          <p:nvSpPr>
            <p:cNvPr id="3" name="Freeform 3"/>
            <p:cNvSpPr/>
            <p:nvPr/>
          </p:nvSpPr>
          <p:spPr>
            <a:xfrm>
              <a:off x="0" y="0"/>
              <a:ext cx="1320786" cy="1593725"/>
            </a:xfrm>
            <a:custGeom>
              <a:avLst/>
              <a:gdLst/>
              <a:ahLst/>
              <a:cxnLst/>
              <a:rect l="l" t="t" r="r" b="b"/>
              <a:pathLst>
                <a:path w="1320786" h="1593725">
                  <a:moveTo>
                    <a:pt x="0" y="0"/>
                  </a:moveTo>
                  <a:lnTo>
                    <a:pt x="1320786" y="0"/>
                  </a:lnTo>
                  <a:lnTo>
                    <a:pt x="1320786" y="1593725"/>
                  </a:lnTo>
                  <a:lnTo>
                    <a:pt x="0" y="1593725"/>
                  </a:lnTo>
                  <a:close/>
                </a:path>
              </a:pathLst>
            </a:custGeom>
            <a:blipFill>
              <a:blip r:embed="rId3"/>
              <a:stretch>
                <a:fillRect l="-28226" r="-28226"/>
              </a:stretch>
            </a:blipFill>
          </p:spPr>
          <p:txBody>
            <a:bodyPr/>
            <a:lstStyle/>
            <a:p>
              <a:endParaRPr lang="en-US"/>
            </a:p>
          </p:txBody>
        </p:sp>
      </p:grpSp>
      <p:grpSp>
        <p:nvGrpSpPr>
          <p:cNvPr id="4" name="Group 4"/>
          <p:cNvGrpSpPr/>
          <p:nvPr/>
        </p:nvGrpSpPr>
        <p:grpSpPr>
          <a:xfrm>
            <a:off x="1028700" y="1028700"/>
            <a:ext cx="2456510" cy="551695"/>
            <a:chOff x="0" y="0"/>
            <a:chExt cx="900909" cy="202330"/>
          </a:xfrm>
        </p:grpSpPr>
        <p:sp>
          <p:nvSpPr>
            <p:cNvPr id="5" name="Freeform 5"/>
            <p:cNvSpPr/>
            <p:nvPr/>
          </p:nvSpPr>
          <p:spPr>
            <a:xfrm>
              <a:off x="0" y="0"/>
              <a:ext cx="900909" cy="202330"/>
            </a:xfrm>
            <a:custGeom>
              <a:avLst/>
              <a:gdLst/>
              <a:ahLst/>
              <a:cxnLst/>
              <a:rect l="l" t="t" r="r" b="b"/>
              <a:pathLst>
                <a:path w="900909" h="202330">
                  <a:moveTo>
                    <a:pt x="900909" y="101165"/>
                  </a:moveTo>
                  <a:lnTo>
                    <a:pt x="900909" y="101165"/>
                  </a:lnTo>
                  <a:cubicBezTo>
                    <a:pt x="900909" y="127996"/>
                    <a:pt x="890251" y="153728"/>
                    <a:pt x="871279" y="172700"/>
                  </a:cubicBezTo>
                  <a:cubicBezTo>
                    <a:pt x="852306" y="191672"/>
                    <a:pt x="826575" y="202330"/>
                    <a:pt x="799744" y="202330"/>
                  </a:cubicBezTo>
                  <a:lnTo>
                    <a:pt x="101165" y="202330"/>
                  </a:lnTo>
                  <a:cubicBezTo>
                    <a:pt x="74335" y="202330"/>
                    <a:pt x="48603" y="191672"/>
                    <a:pt x="29631" y="172700"/>
                  </a:cubicBezTo>
                  <a:cubicBezTo>
                    <a:pt x="10658" y="153728"/>
                    <a:pt x="0" y="127996"/>
                    <a:pt x="0" y="101165"/>
                  </a:cubicBezTo>
                  <a:lnTo>
                    <a:pt x="0" y="101165"/>
                  </a:lnTo>
                  <a:cubicBezTo>
                    <a:pt x="0" y="74335"/>
                    <a:pt x="10658" y="48603"/>
                    <a:pt x="29631" y="29631"/>
                  </a:cubicBezTo>
                  <a:cubicBezTo>
                    <a:pt x="48603" y="10658"/>
                    <a:pt x="74335" y="0"/>
                    <a:pt x="101165" y="0"/>
                  </a:cubicBezTo>
                  <a:lnTo>
                    <a:pt x="799744" y="0"/>
                  </a:lnTo>
                  <a:cubicBezTo>
                    <a:pt x="855616" y="0"/>
                    <a:pt x="900909" y="45293"/>
                    <a:pt x="900909" y="101165"/>
                  </a:cubicBezTo>
                  <a:close/>
                </a:path>
              </a:pathLst>
            </a:custGeom>
            <a:solidFill>
              <a:srgbClr val="000000">
                <a:alpha val="0"/>
              </a:srgbClr>
            </a:solidFill>
            <a:ln w="28575" cap="rnd">
              <a:solidFill>
                <a:srgbClr val="3C7FC0"/>
              </a:solidFill>
              <a:prstDash val="solid"/>
              <a:round/>
            </a:ln>
          </p:spPr>
          <p:txBody>
            <a:bodyPr/>
            <a:lstStyle/>
            <a:p>
              <a:endParaRPr lang="en-US"/>
            </a:p>
          </p:txBody>
        </p:sp>
        <p:sp>
          <p:nvSpPr>
            <p:cNvPr id="6" name="TextBox 6"/>
            <p:cNvSpPr txBox="1"/>
            <p:nvPr/>
          </p:nvSpPr>
          <p:spPr>
            <a:xfrm>
              <a:off x="0" y="-66675"/>
              <a:ext cx="900909" cy="269005"/>
            </a:xfrm>
            <a:prstGeom prst="rect">
              <a:avLst/>
            </a:prstGeom>
          </p:spPr>
          <p:txBody>
            <a:bodyPr lIns="36482" tIns="36482" rIns="36482" bIns="36482" rtlCol="0" anchor="ctr"/>
            <a:lstStyle/>
            <a:p>
              <a:pPr algn="ctr">
                <a:lnSpc>
                  <a:spcPts val="3381"/>
                </a:lnSpc>
              </a:pPr>
              <a:endParaRPr/>
            </a:p>
          </p:txBody>
        </p:sp>
      </p:grpSp>
      <p:grpSp>
        <p:nvGrpSpPr>
          <p:cNvPr id="7" name="Group 7"/>
          <p:cNvGrpSpPr/>
          <p:nvPr/>
        </p:nvGrpSpPr>
        <p:grpSpPr>
          <a:xfrm>
            <a:off x="3030697" y="7077632"/>
            <a:ext cx="4003994" cy="551695"/>
            <a:chOff x="0" y="0"/>
            <a:chExt cx="5338658" cy="735593"/>
          </a:xfrm>
        </p:grpSpPr>
        <p:grpSp>
          <p:nvGrpSpPr>
            <p:cNvPr id="8" name="Group 8"/>
            <p:cNvGrpSpPr/>
            <p:nvPr/>
          </p:nvGrpSpPr>
          <p:grpSpPr>
            <a:xfrm>
              <a:off x="0" y="0"/>
              <a:ext cx="5338658" cy="735593"/>
              <a:chOff x="0" y="0"/>
              <a:chExt cx="1468438" cy="202330"/>
            </a:xfrm>
          </p:grpSpPr>
          <p:sp>
            <p:nvSpPr>
              <p:cNvPr id="9" name="Freeform 9"/>
              <p:cNvSpPr/>
              <p:nvPr/>
            </p:nvSpPr>
            <p:spPr>
              <a:xfrm>
                <a:off x="0" y="0"/>
                <a:ext cx="1468438" cy="202330"/>
              </a:xfrm>
              <a:custGeom>
                <a:avLst/>
                <a:gdLst/>
                <a:ahLst/>
                <a:cxnLst/>
                <a:rect l="l" t="t" r="r" b="b"/>
                <a:pathLst>
                  <a:path w="1468438" h="202330">
                    <a:moveTo>
                      <a:pt x="1468438" y="101165"/>
                    </a:moveTo>
                    <a:lnTo>
                      <a:pt x="1468438" y="101165"/>
                    </a:lnTo>
                    <a:cubicBezTo>
                      <a:pt x="1468438" y="127996"/>
                      <a:pt x="1457780" y="153728"/>
                      <a:pt x="1438808" y="172700"/>
                    </a:cubicBezTo>
                    <a:cubicBezTo>
                      <a:pt x="1419836" y="191672"/>
                      <a:pt x="1394104" y="202330"/>
                      <a:pt x="1367273" y="202330"/>
                    </a:cubicBezTo>
                    <a:lnTo>
                      <a:pt x="101165" y="202330"/>
                    </a:lnTo>
                    <a:cubicBezTo>
                      <a:pt x="74335" y="202330"/>
                      <a:pt x="48603" y="191672"/>
                      <a:pt x="29631" y="172700"/>
                    </a:cubicBezTo>
                    <a:cubicBezTo>
                      <a:pt x="10658" y="153728"/>
                      <a:pt x="0" y="127996"/>
                      <a:pt x="0" y="101165"/>
                    </a:cubicBezTo>
                    <a:lnTo>
                      <a:pt x="0" y="101165"/>
                    </a:lnTo>
                    <a:cubicBezTo>
                      <a:pt x="0" y="74335"/>
                      <a:pt x="10658" y="48603"/>
                      <a:pt x="29631" y="29631"/>
                    </a:cubicBezTo>
                    <a:cubicBezTo>
                      <a:pt x="48603" y="10658"/>
                      <a:pt x="74335" y="0"/>
                      <a:pt x="101165" y="0"/>
                    </a:cubicBezTo>
                    <a:lnTo>
                      <a:pt x="1367273" y="0"/>
                    </a:lnTo>
                    <a:cubicBezTo>
                      <a:pt x="1423145" y="0"/>
                      <a:pt x="1468438" y="45293"/>
                      <a:pt x="1468438" y="101165"/>
                    </a:cubicBezTo>
                    <a:close/>
                  </a:path>
                </a:pathLst>
              </a:custGeom>
              <a:solidFill>
                <a:srgbClr val="000000">
                  <a:alpha val="0"/>
                </a:srgbClr>
              </a:solidFill>
              <a:ln w="28575" cap="rnd">
                <a:solidFill>
                  <a:srgbClr val="3C7FC0"/>
                </a:solidFill>
                <a:prstDash val="solid"/>
                <a:round/>
              </a:ln>
            </p:spPr>
            <p:txBody>
              <a:bodyPr/>
              <a:lstStyle/>
              <a:p>
                <a:endParaRPr lang="en-US"/>
              </a:p>
            </p:txBody>
          </p:sp>
          <p:sp>
            <p:nvSpPr>
              <p:cNvPr id="10" name="TextBox 10"/>
              <p:cNvSpPr txBox="1"/>
              <p:nvPr/>
            </p:nvSpPr>
            <p:spPr>
              <a:xfrm>
                <a:off x="0" y="-66675"/>
                <a:ext cx="1468438" cy="269005"/>
              </a:xfrm>
              <a:prstGeom prst="rect">
                <a:avLst/>
              </a:prstGeom>
            </p:spPr>
            <p:txBody>
              <a:bodyPr lIns="36482" tIns="36482" rIns="36482" bIns="36482" rtlCol="0" anchor="ctr"/>
              <a:lstStyle/>
              <a:p>
                <a:pPr algn="ctr">
                  <a:lnSpc>
                    <a:spcPts val="3381"/>
                  </a:lnSpc>
                </a:pPr>
                <a:endParaRPr/>
              </a:p>
            </p:txBody>
          </p:sp>
        </p:grpSp>
        <p:sp>
          <p:nvSpPr>
            <p:cNvPr id="11" name="TextBox 11"/>
            <p:cNvSpPr txBox="1"/>
            <p:nvPr/>
          </p:nvSpPr>
          <p:spPr>
            <a:xfrm>
              <a:off x="273756" y="86762"/>
              <a:ext cx="4791147" cy="504918"/>
            </a:xfrm>
            <a:prstGeom prst="rect">
              <a:avLst/>
            </a:prstGeom>
          </p:spPr>
          <p:txBody>
            <a:bodyPr lIns="0" tIns="0" rIns="0" bIns="0" rtlCol="0" anchor="t">
              <a:spAutoFit/>
            </a:bodyPr>
            <a:lstStyle/>
            <a:p>
              <a:pPr algn="ctr">
                <a:lnSpc>
                  <a:spcPts val="3090"/>
                </a:lnSpc>
                <a:spcBef>
                  <a:spcPct val="0"/>
                </a:spcBef>
              </a:pPr>
              <a:r>
                <a:rPr lang="en-US" sz="2207" dirty="0">
                  <a:solidFill>
                    <a:srgbClr val="3C7FC0"/>
                  </a:solidFill>
                  <a:latin typeface="Poppins"/>
                  <a:ea typeface="Poppins"/>
                  <a:cs typeface="Poppins"/>
                  <a:sym typeface="Poppins"/>
                </a:rPr>
                <a:t>BY JONATHAN E. ZUL LUNA</a:t>
              </a:r>
            </a:p>
          </p:txBody>
        </p:sp>
      </p:grpSp>
      <p:grpSp>
        <p:nvGrpSpPr>
          <p:cNvPr id="12" name="Group 12"/>
          <p:cNvGrpSpPr/>
          <p:nvPr/>
        </p:nvGrpSpPr>
        <p:grpSpPr>
          <a:xfrm>
            <a:off x="1028700" y="2136272"/>
            <a:ext cx="8115300" cy="3201207"/>
            <a:chOff x="0" y="0"/>
            <a:chExt cx="10820400" cy="4268276"/>
          </a:xfrm>
        </p:grpSpPr>
        <p:sp>
          <p:nvSpPr>
            <p:cNvPr id="13" name="TextBox 13"/>
            <p:cNvSpPr txBox="1"/>
            <p:nvPr/>
          </p:nvSpPr>
          <p:spPr>
            <a:xfrm>
              <a:off x="0" y="247650"/>
              <a:ext cx="10820400" cy="1887026"/>
            </a:xfrm>
            <a:prstGeom prst="rect">
              <a:avLst/>
            </a:prstGeom>
          </p:spPr>
          <p:txBody>
            <a:bodyPr lIns="0" tIns="0" rIns="0" bIns="0" rtlCol="0" anchor="t">
              <a:spAutoFit/>
            </a:bodyPr>
            <a:lstStyle/>
            <a:p>
              <a:pPr algn="l">
                <a:lnSpc>
                  <a:spcPts val="8940"/>
                </a:lnSpc>
              </a:pPr>
              <a:r>
                <a:rPr lang="en-US" sz="10518" b="1">
                  <a:solidFill>
                    <a:srgbClr val="3C7FC0"/>
                  </a:solidFill>
                  <a:latin typeface="Poppins Bold"/>
                  <a:ea typeface="Poppins Bold"/>
                  <a:cs typeface="Poppins Bold"/>
                  <a:sym typeface="Poppins Bold"/>
                </a:rPr>
                <a:t>Oyster MSX</a:t>
              </a:r>
            </a:p>
          </p:txBody>
        </p:sp>
        <p:sp>
          <p:nvSpPr>
            <p:cNvPr id="14" name="TextBox 14"/>
            <p:cNvSpPr txBox="1"/>
            <p:nvPr/>
          </p:nvSpPr>
          <p:spPr>
            <a:xfrm>
              <a:off x="1526192" y="2382326"/>
              <a:ext cx="7624933" cy="1885950"/>
            </a:xfrm>
            <a:prstGeom prst="rect">
              <a:avLst/>
            </a:prstGeom>
          </p:spPr>
          <p:txBody>
            <a:bodyPr lIns="0" tIns="0" rIns="0" bIns="0" rtlCol="0" anchor="t">
              <a:spAutoFit/>
            </a:bodyPr>
            <a:lstStyle/>
            <a:p>
              <a:pPr algn="l">
                <a:lnSpc>
                  <a:spcPts val="8925"/>
                </a:lnSpc>
              </a:pPr>
              <a:r>
                <a:rPr lang="en-US" sz="10500" b="1">
                  <a:solidFill>
                    <a:srgbClr val="3C7FC0"/>
                  </a:solidFill>
                  <a:latin typeface="Poppins Bold"/>
                  <a:ea typeface="Poppins Bold"/>
                  <a:cs typeface="Poppins Bold"/>
                  <a:sym typeface="Poppins Bold"/>
                </a:rPr>
                <a:t>Pipeline</a:t>
              </a:r>
            </a:p>
          </p:txBody>
        </p:sp>
      </p:grpSp>
      <p:sp>
        <p:nvSpPr>
          <p:cNvPr id="15" name="TextBox 15"/>
          <p:cNvSpPr txBox="1"/>
          <p:nvPr/>
        </p:nvSpPr>
        <p:spPr>
          <a:xfrm>
            <a:off x="1201142" y="1104900"/>
            <a:ext cx="2111626" cy="392976"/>
          </a:xfrm>
          <a:prstGeom prst="rect">
            <a:avLst/>
          </a:prstGeom>
        </p:spPr>
        <p:txBody>
          <a:bodyPr lIns="0" tIns="0" rIns="0" bIns="0" rtlCol="0" anchor="t">
            <a:spAutoFit/>
          </a:bodyPr>
          <a:lstStyle/>
          <a:p>
            <a:pPr algn="ctr">
              <a:lnSpc>
                <a:spcPts val="3090"/>
              </a:lnSpc>
              <a:spcBef>
                <a:spcPct val="0"/>
              </a:spcBef>
            </a:pPr>
            <a:r>
              <a:rPr lang="en-US" sz="2207" dirty="0">
                <a:solidFill>
                  <a:srgbClr val="3C7FC0"/>
                </a:solidFill>
                <a:latin typeface="Poppins"/>
                <a:ea typeface="Poppins"/>
                <a:cs typeface="Poppins"/>
                <a:sym typeface="Poppins"/>
              </a:rPr>
              <a:t>OCTOBER 2025</a:t>
            </a:r>
          </a:p>
        </p:txBody>
      </p:sp>
      <p:sp>
        <p:nvSpPr>
          <p:cNvPr id="16" name="TextBox 16"/>
          <p:cNvSpPr txBox="1"/>
          <p:nvPr/>
        </p:nvSpPr>
        <p:spPr>
          <a:xfrm>
            <a:off x="2140870" y="5398505"/>
            <a:ext cx="5890957" cy="1306768"/>
          </a:xfrm>
          <a:prstGeom prst="rect">
            <a:avLst/>
          </a:prstGeom>
        </p:spPr>
        <p:txBody>
          <a:bodyPr lIns="0" tIns="0" rIns="0" bIns="0" rtlCol="0" anchor="t">
            <a:spAutoFit/>
          </a:bodyPr>
          <a:lstStyle/>
          <a:p>
            <a:pPr algn="ctr">
              <a:lnSpc>
                <a:spcPts val="3381"/>
              </a:lnSpc>
              <a:spcBef>
                <a:spcPct val="0"/>
              </a:spcBef>
            </a:pPr>
            <a:r>
              <a:rPr lang="en-US" sz="2800" b="1" dirty="0">
                <a:solidFill>
                  <a:srgbClr val="7BA5CD"/>
                </a:solidFill>
                <a:latin typeface="Poppins Bold"/>
                <a:ea typeface="Poppins Bold"/>
                <a:cs typeface="Poppins Bold"/>
                <a:sym typeface="Poppins Bold"/>
              </a:rPr>
              <a:t>A Human-in-the-Loop System for Accelerating MSX Diagnosis in Oyster Histology</a:t>
            </a:r>
          </a:p>
        </p:txBody>
      </p:sp>
      <p:sp>
        <p:nvSpPr>
          <p:cNvPr id="17" name="TextBox 17"/>
          <p:cNvSpPr txBox="1"/>
          <p:nvPr/>
        </p:nvSpPr>
        <p:spPr>
          <a:xfrm>
            <a:off x="1122491" y="9201150"/>
            <a:ext cx="7927718" cy="640080"/>
          </a:xfrm>
          <a:prstGeom prst="rect">
            <a:avLst/>
          </a:prstGeom>
        </p:spPr>
        <p:txBody>
          <a:bodyPr lIns="0" tIns="0" rIns="0" bIns="0" rtlCol="0" anchor="t">
            <a:spAutoFit/>
          </a:bodyPr>
          <a:lstStyle/>
          <a:p>
            <a:pPr algn="ctr">
              <a:lnSpc>
                <a:spcPts val="2520"/>
              </a:lnSpc>
              <a:spcBef>
                <a:spcPct val="0"/>
              </a:spcBef>
            </a:pPr>
            <a:r>
              <a:rPr lang="en-US" sz="1800" b="1">
                <a:solidFill>
                  <a:srgbClr val="A39F95"/>
                </a:solidFill>
                <a:latin typeface="Poppins Bold"/>
                <a:ea typeface="Poppins Bold"/>
                <a:cs typeface="Poppins Bold"/>
                <a:sym typeface="Poppins Bold"/>
              </a:rPr>
              <a:t>Mentors: </a:t>
            </a:r>
          </a:p>
          <a:p>
            <a:pPr algn="ctr">
              <a:lnSpc>
                <a:spcPts val="2520"/>
              </a:lnSpc>
              <a:spcBef>
                <a:spcPct val="0"/>
              </a:spcBef>
            </a:pPr>
            <a:r>
              <a:rPr lang="en-US" sz="1800">
                <a:solidFill>
                  <a:srgbClr val="A39F95"/>
                </a:solidFill>
                <a:latin typeface="Poppins"/>
                <a:ea typeface="Poppins"/>
                <a:cs typeface="Poppins"/>
                <a:sym typeface="Poppins"/>
              </a:rPr>
              <a:t>Dr. Kristina Kupferschmidt, Dr. Andrew Godbout, Dr. David Groman</a:t>
            </a:r>
          </a:p>
        </p:txBody>
      </p:sp>
      <p:pic>
        <p:nvPicPr>
          <p:cNvPr id="19" name="Picture 18" descr="A puzzle pieces with a black background&#10;&#10;AI-generated content may be incorrect.">
            <a:extLst>
              <a:ext uri="{FF2B5EF4-FFF2-40B4-BE49-F238E27FC236}">
                <a16:creationId xmlns:a16="http://schemas.microsoft.com/office/drawing/2014/main" id="{2C6F1BFB-95BE-7B54-49D2-AA5107F1E7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773" y="7728689"/>
            <a:ext cx="1927173" cy="1199464"/>
          </a:xfrm>
          <a:prstGeom prst="rect">
            <a:avLst/>
          </a:prstGeom>
        </p:spPr>
      </p:pic>
      <p:pic>
        <p:nvPicPr>
          <p:cNvPr id="21" name="Picture 20" descr="A black and red sign with yellow text&#10;&#10;AI-generated content may be incorrect.">
            <a:extLst>
              <a:ext uri="{FF2B5EF4-FFF2-40B4-BE49-F238E27FC236}">
                <a16:creationId xmlns:a16="http://schemas.microsoft.com/office/drawing/2014/main" id="{8D1F4B47-0916-A1B8-DB45-6A952B722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6843" y="8053073"/>
            <a:ext cx="1706444" cy="6643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6" name="TextBox 6"/>
          <p:cNvSpPr txBox="1"/>
          <p:nvPr/>
        </p:nvSpPr>
        <p:spPr>
          <a:xfrm>
            <a:off x="9971865" y="1311172"/>
            <a:ext cx="7287435" cy="2491105"/>
          </a:xfrm>
          <a:prstGeom prst="rect">
            <a:avLst/>
          </a:prstGeom>
        </p:spPr>
        <p:txBody>
          <a:bodyPr lIns="0" tIns="0" rIns="0" bIns="0" rtlCol="0" anchor="t">
            <a:spAutoFit/>
          </a:bodyPr>
          <a:lstStyle/>
          <a:p>
            <a:pPr algn="l">
              <a:lnSpc>
                <a:spcPts val="3920"/>
              </a:lnSpc>
            </a:pPr>
            <a:r>
              <a:rPr lang="en-US" sz="2800" b="1" dirty="0">
                <a:solidFill>
                  <a:srgbClr val="3C7FC0"/>
                </a:solidFill>
                <a:latin typeface="Poppins Bold"/>
                <a:ea typeface="Poppins Bold"/>
                <a:cs typeface="Poppins Bold"/>
                <a:sym typeface="Poppins Bold"/>
              </a:rPr>
              <a:t>Challenge: </a:t>
            </a:r>
            <a:r>
              <a:rPr lang="en-US" sz="2800" dirty="0">
                <a:solidFill>
                  <a:srgbClr val="3C7FC0"/>
                </a:solidFill>
                <a:latin typeface="Poppins"/>
                <a:ea typeface="Poppins"/>
                <a:cs typeface="Poppins"/>
                <a:sym typeface="Poppins"/>
              </a:rPr>
              <a:t>How can we create a single, automated process that works reliably for both of these cases without manual intervention?</a:t>
            </a:r>
          </a:p>
          <a:p>
            <a:pPr algn="l">
              <a:lnSpc>
                <a:spcPts val="3920"/>
              </a:lnSpc>
              <a:spcBef>
                <a:spcPct val="0"/>
              </a:spcBef>
            </a:pPr>
            <a:endParaRPr lang="en-US" sz="2800" dirty="0">
              <a:solidFill>
                <a:srgbClr val="3C7FC0"/>
              </a:solidFill>
              <a:latin typeface="Poppins"/>
              <a:ea typeface="Poppins"/>
              <a:cs typeface="Poppins"/>
              <a:sym typeface="Poppins"/>
            </a:endParaRPr>
          </a:p>
        </p:txBody>
      </p:sp>
      <p:sp>
        <p:nvSpPr>
          <p:cNvPr id="7" name="TextBox 7"/>
          <p:cNvSpPr txBox="1"/>
          <p:nvPr/>
        </p:nvSpPr>
        <p:spPr>
          <a:xfrm>
            <a:off x="1028700" y="781050"/>
            <a:ext cx="8538237" cy="2837588"/>
          </a:xfrm>
          <a:prstGeom prst="rect">
            <a:avLst/>
          </a:prstGeom>
        </p:spPr>
        <p:txBody>
          <a:bodyPr lIns="0" tIns="0" rIns="0" bIns="0" rtlCol="0" anchor="t">
            <a:spAutoFit/>
          </a:bodyPr>
          <a:lstStyle/>
          <a:p>
            <a:pPr algn="l">
              <a:lnSpc>
                <a:spcPts val="10345"/>
              </a:lnSpc>
            </a:pPr>
            <a:r>
              <a:rPr lang="en-US" sz="11495" b="1">
                <a:solidFill>
                  <a:srgbClr val="3C7FC0"/>
                </a:solidFill>
                <a:latin typeface="Poppins Bold"/>
                <a:ea typeface="Poppins Bold"/>
                <a:cs typeface="Poppins Bold"/>
                <a:sym typeface="Poppins Bold"/>
              </a:rPr>
              <a:t>The First Hurdle</a:t>
            </a:r>
          </a:p>
        </p:txBody>
      </p:sp>
      <p:sp>
        <p:nvSpPr>
          <p:cNvPr id="8" name="TextBox 8"/>
          <p:cNvSpPr txBox="1"/>
          <p:nvPr/>
        </p:nvSpPr>
        <p:spPr>
          <a:xfrm>
            <a:off x="1028700" y="3368324"/>
            <a:ext cx="6781483" cy="433953"/>
          </a:xfrm>
          <a:prstGeom prst="rect">
            <a:avLst/>
          </a:prstGeom>
        </p:spPr>
        <p:txBody>
          <a:bodyPr lIns="0" tIns="0" rIns="0" bIns="0" rtlCol="0" anchor="t">
            <a:spAutoFit/>
          </a:bodyPr>
          <a:lstStyle/>
          <a:p>
            <a:pPr algn="l">
              <a:lnSpc>
                <a:spcPts val="3381"/>
              </a:lnSpc>
              <a:spcBef>
                <a:spcPct val="0"/>
              </a:spcBef>
            </a:pPr>
            <a:r>
              <a:rPr lang="en-US" sz="2415" b="1">
                <a:solidFill>
                  <a:srgbClr val="3C7FC0"/>
                </a:solidFill>
                <a:latin typeface="Poppins Bold"/>
                <a:ea typeface="Poppins Bold"/>
                <a:cs typeface="Poppins Bold"/>
                <a:sym typeface="Poppins Bold"/>
              </a:rPr>
              <a:t>Robustly Separating Oyster Sections</a:t>
            </a:r>
          </a:p>
        </p:txBody>
      </p:sp>
      <p:grpSp>
        <p:nvGrpSpPr>
          <p:cNvPr id="21" name="Group 20">
            <a:extLst>
              <a:ext uri="{FF2B5EF4-FFF2-40B4-BE49-F238E27FC236}">
                <a16:creationId xmlns:a16="http://schemas.microsoft.com/office/drawing/2014/main" id="{87857EDF-7382-ABAB-DDF9-7E7AC97E77C8}"/>
              </a:ext>
            </a:extLst>
          </p:cNvPr>
          <p:cNvGrpSpPr/>
          <p:nvPr/>
        </p:nvGrpSpPr>
        <p:grpSpPr>
          <a:xfrm>
            <a:off x="0" y="4689862"/>
            <a:ext cx="9144000" cy="5597138"/>
            <a:chOff x="0" y="4689862"/>
            <a:chExt cx="9144000" cy="5597138"/>
          </a:xfrm>
        </p:grpSpPr>
        <p:sp>
          <p:nvSpPr>
            <p:cNvPr id="9" name="TextBox 9"/>
            <p:cNvSpPr txBox="1"/>
            <p:nvPr/>
          </p:nvSpPr>
          <p:spPr>
            <a:xfrm>
              <a:off x="3614261" y="4689862"/>
              <a:ext cx="1915478" cy="358388"/>
            </a:xfrm>
            <a:prstGeom prst="rect">
              <a:avLst/>
            </a:prstGeom>
          </p:spPr>
          <p:txBody>
            <a:bodyPr lIns="0" tIns="0" rIns="0" bIns="0" rtlCol="0" anchor="t">
              <a:spAutoFit/>
            </a:bodyPr>
            <a:lstStyle/>
            <a:p>
              <a:pPr algn="ctr">
                <a:lnSpc>
                  <a:spcPts val="2821"/>
                </a:lnSpc>
                <a:spcBef>
                  <a:spcPct val="0"/>
                </a:spcBef>
              </a:pPr>
              <a:r>
                <a:rPr lang="en-US" sz="2015" b="1" dirty="0">
                  <a:solidFill>
                    <a:srgbClr val="7BA5CD"/>
                  </a:solidFill>
                  <a:latin typeface="Poppins Bold"/>
                  <a:ea typeface="Poppins Bold"/>
                  <a:cs typeface="Poppins Bold"/>
                  <a:sym typeface="Poppins Bold"/>
                </a:rPr>
                <a:t>The Ideal Case</a:t>
              </a:r>
            </a:p>
          </p:txBody>
        </p:sp>
        <p:grpSp>
          <p:nvGrpSpPr>
            <p:cNvPr id="20" name="Group 19">
              <a:extLst>
                <a:ext uri="{FF2B5EF4-FFF2-40B4-BE49-F238E27FC236}">
                  <a16:creationId xmlns:a16="http://schemas.microsoft.com/office/drawing/2014/main" id="{35B55543-FB8E-C84F-9D40-70AD3EA697F8}"/>
                </a:ext>
              </a:extLst>
            </p:cNvPr>
            <p:cNvGrpSpPr/>
            <p:nvPr/>
          </p:nvGrpSpPr>
          <p:grpSpPr>
            <a:xfrm>
              <a:off x="0" y="5143500"/>
              <a:ext cx="9144000" cy="5143500"/>
              <a:chOff x="0" y="5143500"/>
              <a:chExt cx="9144000" cy="5143500"/>
            </a:xfrm>
          </p:grpSpPr>
          <p:grpSp>
            <p:nvGrpSpPr>
              <p:cNvPr id="4" name="Group 4"/>
              <p:cNvGrpSpPr/>
              <p:nvPr/>
            </p:nvGrpSpPr>
            <p:grpSpPr>
              <a:xfrm>
                <a:off x="0" y="5143500"/>
                <a:ext cx="9144000" cy="5143500"/>
                <a:chOff x="0" y="0"/>
                <a:chExt cx="1416645" cy="796863"/>
              </a:xfrm>
            </p:grpSpPr>
            <p:sp>
              <p:nvSpPr>
                <p:cNvPr id="5" name="Freeform 5"/>
                <p:cNvSpPr/>
                <p:nvPr/>
              </p:nvSpPr>
              <p:spPr>
                <a:xfrm>
                  <a:off x="0" y="0"/>
                  <a:ext cx="1416645" cy="796863"/>
                </a:xfrm>
                <a:custGeom>
                  <a:avLst/>
                  <a:gdLst/>
                  <a:ahLst/>
                  <a:cxnLst/>
                  <a:rect l="l" t="t" r="r" b="b"/>
                  <a:pathLst>
                    <a:path w="1416645" h="796863">
                      <a:moveTo>
                        <a:pt x="0" y="0"/>
                      </a:moveTo>
                      <a:lnTo>
                        <a:pt x="1416645" y="0"/>
                      </a:lnTo>
                      <a:lnTo>
                        <a:pt x="1416645" y="796863"/>
                      </a:lnTo>
                      <a:lnTo>
                        <a:pt x="0" y="796863"/>
                      </a:lnTo>
                      <a:close/>
                    </a:path>
                  </a:pathLst>
                </a:custGeom>
                <a:blipFill>
                  <a:blip r:embed="rId3">
                    <a:extLst>
                      <a:ext uri="{BEBA8EAE-BF5A-486C-A8C5-ECC9F3942E4B}">
                        <a14:imgProps xmlns:a14="http://schemas.microsoft.com/office/drawing/2010/main">
                          <a14:imgLayer r:embed="rId4">
                            <a14:imgEffect>
                              <a14:sharpenSoften amount="30000"/>
                            </a14:imgEffect>
                            <a14:imgEffect>
                              <a14:saturation sat="400000"/>
                            </a14:imgEffect>
                            <a14:imgEffect>
                              <a14:brightnessContrast bright="3000"/>
                            </a14:imgEffect>
                          </a14:imgLayer>
                        </a14:imgProps>
                      </a:ext>
                    </a:extLst>
                  </a:blip>
                  <a:stretch>
                    <a:fillRect l="-223" r="-223"/>
                  </a:stretch>
                </a:blipFill>
                <a:ln cap="sq">
                  <a:noFill/>
                  <a:prstDash val="solid"/>
                  <a:miter/>
                </a:ln>
              </p:spPr>
              <p:txBody>
                <a:bodyPr/>
                <a:lstStyle/>
                <a:p>
                  <a:endParaRPr lang="en-US"/>
                </a:p>
              </p:txBody>
            </p:sp>
          </p:grpSp>
          <p:sp>
            <p:nvSpPr>
              <p:cNvPr id="11" name="AutoShape 11"/>
              <p:cNvSpPr/>
              <p:nvPr/>
            </p:nvSpPr>
            <p:spPr>
              <a:xfrm>
                <a:off x="919512" y="8817538"/>
                <a:ext cx="953753" cy="0"/>
              </a:xfrm>
              <a:prstGeom prst="line">
                <a:avLst/>
              </a:prstGeom>
              <a:ln w="114300" cap="rnd">
                <a:solidFill>
                  <a:srgbClr val="E20613"/>
                </a:solidFill>
                <a:prstDash val="solid"/>
                <a:headEnd type="none" w="sm" len="sm"/>
                <a:tailEnd type="arrow" w="med" len="sm"/>
              </a:ln>
            </p:spPr>
            <p:txBody>
              <a:bodyPr/>
              <a:lstStyle/>
              <a:p>
                <a:endParaRPr lang="en-US"/>
              </a:p>
            </p:txBody>
          </p:sp>
          <p:sp>
            <p:nvSpPr>
              <p:cNvPr id="12" name="AutoShape 12"/>
              <p:cNvSpPr/>
              <p:nvPr/>
            </p:nvSpPr>
            <p:spPr>
              <a:xfrm flipV="1">
                <a:off x="6344188" y="9184776"/>
                <a:ext cx="620406" cy="620406"/>
              </a:xfrm>
              <a:prstGeom prst="line">
                <a:avLst/>
              </a:prstGeom>
              <a:ln w="104775" cap="rnd">
                <a:solidFill>
                  <a:srgbClr val="E20613"/>
                </a:solidFill>
                <a:prstDash val="solid"/>
                <a:headEnd type="none" w="sm" len="sm"/>
                <a:tailEnd type="arrow" w="med" len="sm"/>
              </a:ln>
            </p:spPr>
            <p:txBody>
              <a:bodyPr/>
              <a:lstStyle/>
              <a:p>
                <a:endParaRPr lang="en-US"/>
              </a:p>
            </p:txBody>
          </p:sp>
          <p:sp>
            <p:nvSpPr>
              <p:cNvPr id="13" name="TextBox 13"/>
              <p:cNvSpPr txBox="1"/>
              <p:nvPr/>
            </p:nvSpPr>
            <p:spPr>
              <a:xfrm>
                <a:off x="554336" y="8385103"/>
                <a:ext cx="200501" cy="750570"/>
              </a:xfrm>
              <a:prstGeom prst="rect">
                <a:avLst/>
              </a:prstGeom>
            </p:spPr>
            <p:txBody>
              <a:bodyPr lIns="0" tIns="0" rIns="0" bIns="0" rtlCol="0" anchor="t">
                <a:spAutoFit/>
              </a:bodyPr>
              <a:lstStyle/>
              <a:p>
                <a:pPr algn="ctr">
                  <a:lnSpc>
                    <a:spcPts val="5880"/>
                  </a:lnSpc>
                  <a:spcBef>
                    <a:spcPct val="0"/>
                  </a:spcBef>
                </a:pPr>
                <a:r>
                  <a:rPr lang="en-US" sz="4200" b="1">
                    <a:solidFill>
                      <a:srgbClr val="E20613"/>
                    </a:solidFill>
                    <a:latin typeface="Poppins Bold"/>
                    <a:ea typeface="Poppins Bold"/>
                    <a:cs typeface="Poppins Bold"/>
                    <a:sym typeface="Poppins Bold"/>
                  </a:rPr>
                  <a:t>1</a:t>
                </a:r>
              </a:p>
            </p:txBody>
          </p:sp>
          <p:sp>
            <p:nvSpPr>
              <p:cNvPr id="14" name="TextBox 14"/>
              <p:cNvSpPr txBox="1"/>
              <p:nvPr/>
            </p:nvSpPr>
            <p:spPr>
              <a:xfrm>
                <a:off x="5959746" y="9414607"/>
                <a:ext cx="304641" cy="750570"/>
              </a:xfrm>
              <a:prstGeom prst="rect">
                <a:avLst/>
              </a:prstGeom>
            </p:spPr>
            <p:txBody>
              <a:bodyPr lIns="0" tIns="0" rIns="0" bIns="0" rtlCol="0" anchor="t">
                <a:spAutoFit/>
              </a:bodyPr>
              <a:lstStyle/>
              <a:p>
                <a:pPr algn="ctr">
                  <a:lnSpc>
                    <a:spcPts val="5880"/>
                  </a:lnSpc>
                  <a:spcBef>
                    <a:spcPct val="0"/>
                  </a:spcBef>
                </a:pPr>
                <a:r>
                  <a:rPr lang="en-US" sz="4200" b="1">
                    <a:solidFill>
                      <a:srgbClr val="E20613"/>
                    </a:solidFill>
                    <a:latin typeface="Poppins Bold"/>
                    <a:ea typeface="Poppins Bold"/>
                    <a:cs typeface="Poppins Bold"/>
                    <a:sym typeface="Poppins Bold"/>
                  </a:rPr>
                  <a:t>2</a:t>
                </a:r>
              </a:p>
            </p:txBody>
          </p:sp>
        </p:grpSp>
      </p:grpSp>
      <p:grpSp>
        <p:nvGrpSpPr>
          <p:cNvPr id="24" name="Group 23">
            <a:extLst>
              <a:ext uri="{FF2B5EF4-FFF2-40B4-BE49-F238E27FC236}">
                <a16:creationId xmlns:a16="http://schemas.microsoft.com/office/drawing/2014/main" id="{74759651-D343-9DB5-E086-ED105F109404}"/>
              </a:ext>
            </a:extLst>
          </p:cNvPr>
          <p:cNvGrpSpPr/>
          <p:nvPr/>
        </p:nvGrpSpPr>
        <p:grpSpPr>
          <a:xfrm>
            <a:off x="9971865" y="4680337"/>
            <a:ext cx="8316135" cy="5606663"/>
            <a:chOff x="9971865" y="4680337"/>
            <a:chExt cx="8316135" cy="5606663"/>
          </a:xfrm>
        </p:grpSpPr>
        <p:sp>
          <p:nvSpPr>
            <p:cNvPr id="10" name="TextBox 10"/>
            <p:cNvSpPr txBox="1"/>
            <p:nvPr/>
          </p:nvSpPr>
          <p:spPr>
            <a:xfrm>
              <a:off x="12562664" y="4680337"/>
              <a:ext cx="3134536" cy="346249"/>
            </a:xfrm>
            <a:prstGeom prst="rect">
              <a:avLst/>
            </a:prstGeom>
          </p:spPr>
          <p:txBody>
            <a:bodyPr wrap="square" lIns="0" tIns="0" rIns="0" bIns="0" rtlCol="0" anchor="t">
              <a:spAutoFit/>
            </a:bodyPr>
            <a:lstStyle/>
            <a:p>
              <a:pPr algn="ctr">
                <a:lnSpc>
                  <a:spcPts val="2800"/>
                </a:lnSpc>
                <a:spcBef>
                  <a:spcPct val="0"/>
                </a:spcBef>
              </a:pPr>
              <a:r>
                <a:rPr lang="en-US" sz="2000" b="1" dirty="0">
                  <a:solidFill>
                    <a:srgbClr val="7BA5CD"/>
                  </a:solidFill>
                  <a:latin typeface="Poppins Bold"/>
                  <a:ea typeface="Poppins Bold"/>
                  <a:cs typeface="Poppins Bold"/>
                  <a:sym typeface="Poppins Bold"/>
                </a:rPr>
                <a:t>The Common Reality</a:t>
              </a:r>
            </a:p>
          </p:txBody>
        </p:sp>
        <p:grpSp>
          <p:nvGrpSpPr>
            <p:cNvPr id="23" name="Group 22">
              <a:extLst>
                <a:ext uri="{FF2B5EF4-FFF2-40B4-BE49-F238E27FC236}">
                  <a16:creationId xmlns:a16="http://schemas.microsoft.com/office/drawing/2014/main" id="{158B7679-1837-E4E9-C026-C93AF2B2A9C9}"/>
                </a:ext>
              </a:extLst>
            </p:cNvPr>
            <p:cNvGrpSpPr/>
            <p:nvPr/>
          </p:nvGrpSpPr>
          <p:grpSpPr>
            <a:xfrm>
              <a:off x="9971865" y="5131313"/>
              <a:ext cx="8316135" cy="5155687"/>
              <a:chOff x="9971865" y="5131313"/>
              <a:chExt cx="8316135" cy="5155687"/>
            </a:xfrm>
          </p:grpSpPr>
          <p:grpSp>
            <p:nvGrpSpPr>
              <p:cNvPr id="2" name="Group 2"/>
              <p:cNvGrpSpPr/>
              <p:nvPr/>
            </p:nvGrpSpPr>
            <p:grpSpPr>
              <a:xfrm>
                <a:off x="9971865" y="5143500"/>
                <a:ext cx="8316135" cy="5143500"/>
                <a:chOff x="0" y="0"/>
                <a:chExt cx="1288387" cy="796863"/>
              </a:xfrm>
            </p:grpSpPr>
            <p:sp>
              <p:nvSpPr>
                <p:cNvPr id="3" name="Freeform 3"/>
                <p:cNvSpPr/>
                <p:nvPr/>
              </p:nvSpPr>
              <p:spPr>
                <a:xfrm>
                  <a:off x="0" y="0"/>
                  <a:ext cx="1288387" cy="796863"/>
                </a:xfrm>
                <a:custGeom>
                  <a:avLst/>
                  <a:gdLst/>
                  <a:ahLst/>
                  <a:cxnLst/>
                  <a:rect l="l" t="t" r="r" b="b"/>
                  <a:pathLst>
                    <a:path w="1288387" h="796863">
                      <a:moveTo>
                        <a:pt x="0" y="0"/>
                      </a:moveTo>
                      <a:lnTo>
                        <a:pt x="1288387" y="0"/>
                      </a:lnTo>
                      <a:lnTo>
                        <a:pt x="1288387" y="796863"/>
                      </a:lnTo>
                      <a:lnTo>
                        <a:pt x="0" y="796863"/>
                      </a:lnTo>
                      <a:close/>
                    </a:path>
                  </a:pathLst>
                </a:custGeom>
                <a:blipFill>
                  <a:blip r:embed="rId5">
                    <a:extLst>
                      <a:ext uri="{BEBA8EAE-BF5A-486C-A8C5-ECC9F3942E4B}">
                        <a14:imgProps xmlns:a14="http://schemas.microsoft.com/office/drawing/2010/main">
                          <a14:imgLayer r:embed="rId6">
                            <a14:imgEffect>
                              <a14:sharpenSoften amount="30000"/>
                            </a14:imgEffect>
                            <a14:imgEffect>
                              <a14:colorTemperature colorTemp="6737"/>
                            </a14:imgEffect>
                            <a14:imgEffect>
                              <a14:saturation sat="305000"/>
                            </a14:imgEffect>
                            <a14:imgEffect>
                              <a14:brightnessContrast bright="3000"/>
                            </a14:imgEffect>
                          </a14:imgLayer>
                        </a14:imgProps>
                      </a:ext>
                    </a:extLst>
                  </a:blip>
                  <a:stretch>
                    <a:fillRect t="-7094" b="-7094"/>
                  </a:stretch>
                </a:blipFill>
                <a:ln cap="sq">
                  <a:noFill/>
                  <a:prstDash val="solid"/>
                  <a:miter/>
                </a:ln>
              </p:spPr>
              <p:txBody>
                <a:bodyPr/>
                <a:lstStyle/>
                <a:p>
                  <a:endParaRPr lang="en-US"/>
                </a:p>
              </p:txBody>
            </p:sp>
          </p:grpSp>
          <p:grpSp>
            <p:nvGrpSpPr>
              <p:cNvPr id="22" name="Group 21">
                <a:extLst>
                  <a:ext uri="{FF2B5EF4-FFF2-40B4-BE49-F238E27FC236}">
                    <a16:creationId xmlns:a16="http://schemas.microsoft.com/office/drawing/2014/main" id="{0DD68C52-6E69-9D7C-DFC2-7A82F4890EF6}"/>
                  </a:ext>
                </a:extLst>
              </p:cNvPr>
              <p:cNvGrpSpPr/>
              <p:nvPr/>
            </p:nvGrpSpPr>
            <p:grpSpPr>
              <a:xfrm>
                <a:off x="10302959" y="5131313"/>
                <a:ext cx="6159575" cy="4901823"/>
                <a:chOff x="10302959" y="5131313"/>
                <a:chExt cx="6159575" cy="4901823"/>
              </a:xfrm>
            </p:grpSpPr>
            <p:sp>
              <p:nvSpPr>
                <p:cNvPr id="15" name="TextBox 15"/>
                <p:cNvSpPr txBox="1"/>
                <p:nvPr/>
              </p:nvSpPr>
              <p:spPr>
                <a:xfrm>
                  <a:off x="16079946" y="8518622"/>
                  <a:ext cx="382588" cy="1010285"/>
                </a:xfrm>
                <a:prstGeom prst="rect">
                  <a:avLst/>
                </a:prstGeom>
              </p:spPr>
              <p:txBody>
                <a:bodyPr lIns="0" tIns="0" rIns="0" bIns="0" rtlCol="0" anchor="t">
                  <a:spAutoFit/>
                </a:bodyPr>
                <a:lstStyle/>
                <a:p>
                  <a:pPr algn="ctr">
                    <a:lnSpc>
                      <a:spcPts val="7840"/>
                    </a:lnSpc>
                    <a:spcBef>
                      <a:spcPct val="0"/>
                    </a:spcBef>
                  </a:pPr>
                  <a:r>
                    <a:rPr lang="en-US" sz="5600" b="1">
                      <a:solidFill>
                        <a:srgbClr val="E20613"/>
                      </a:solidFill>
                      <a:latin typeface="Poppins Bold"/>
                      <a:ea typeface="Poppins Bold"/>
                      <a:cs typeface="Poppins Bold"/>
                      <a:sym typeface="Poppins Bold"/>
                    </a:rPr>
                    <a:t>?</a:t>
                  </a:r>
                </a:p>
              </p:txBody>
            </p:sp>
            <p:sp>
              <p:nvSpPr>
                <p:cNvPr id="16" name="TextBox 16"/>
                <p:cNvSpPr txBox="1"/>
                <p:nvPr/>
              </p:nvSpPr>
              <p:spPr>
                <a:xfrm>
                  <a:off x="13232995" y="7252151"/>
                  <a:ext cx="382588" cy="1010285"/>
                </a:xfrm>
                <a:prstGeom prst="rect">
                  <a:avLst/>
                </a:prstGeom>
              </p:spPr>
              <p:txBody>
                <a:bodyPr lIns="0" tIns="0" rIns="0" bIns="0" rtlCol="0" anchor="t">
                  <a:spAutoFit/>
                </a:bodyPr>
                <a:lstStyle/>
                <a:p>
                  <a:pPr algn="ctr">
                    <a:lnSpc>
                      <a:spcPts val="7840"/>
                    </a:lnSpc>
                    <a:spcBef>
                      <a:spcPct val="0"/>
                    </a:spcBef>
                  </a:pPr>
                  <a:r>
                    <a:rPr lang="en-US" sz="5600" b="1" dirty="0">
                      <a:solidFill>
                        <a:srgbClr val="E20613"/>
                      </a:solidFill>
                      <a:latin typeface="Poppins Bold"/>
                      <a:ea typeface="Poppins Bold"/>
                      <a:cs typeface="Poppins Bold"/>
                      <a:sym typeface="Poppins Bold"/>
                    </a:rPr>
                    <a:t>?</a:t>
                  </a:r>
                </a:p>
              </p:txBody>
            </p:sp>
            <p:sp>
              <p:nvSpPr>
                <p:cNvPr id="17" name="TextBox 17"/>
                <p:cNvSpPr txBox="1"/>
                <p:nvPr/>
              </p:nvSpPr>
              <p:spPr>
                <a:xfrm>
                  <a:off x="10302959" y="5131313"/>
                  <a:ext cx="382588" cy="1010285"/>
                </a:xfrm>
                <a:prstGeom prst="rect">
                  <a:avLst/>
                </a:prstGeom>
              </p:spPr>
              <p:txBody>
                <a:bodyPr lIns="0" tIns="0" rIns="0" bIns="0" rtlCol="0" anchor="t">
                  <a:spAutoFit/>
                </a:bodyPr>
                <a:lstStyle/>
                <a:p>
                  <a:pPr algn="ctr">
                    <a:lnSpc>
                      <a:spcPts val="7840"/>
                    </a:lnSpc>
                    <a:spcBef>
                      <a:spcPct val="0"/>
                    </a:spcBef>
                  </a:pPr>
                  <a:r>
                    <a:rPr lang="en-US" sz="5600" b="1" dirty="0">
                      <a:solidFill>
                        <a:srgbClr val="E20613"/>
                      </a:solidFill>
                      <a:latin typeface="Poppins Bold"/>
                      <a:ea typeface="Poppins Bold"/>
                      <a:cs typeface="Poppins Bold"/>
                      <a:sym typeface="Poppins Bold"/>
                    </a:rPr>
                    <a:t>?</a:t>
                  </a:r>
                </a:p>
              </p:txBody>
            </p:sp>
            <p:sp>
              <p:nvSpPr>
                <p:cNvPr id="18" name="TextBox 18"/>
                <p:cNvSpPr txBox="1"/>
                <p:nvPr/>
              </p:nvSpPr>
              <p:spPr>
                <a:xfrm>
                  <a:off x="10685547" y="9022851"/>
                  <a:ext cx="382588" cy="1010285"/>
                </a:xfrm>
                <a:prstGeom prst="rect">
                  <a:avLst/>
                </a:prstGeom>
              </p:spPr>
              <p:txBody>
                <a:bodyPr lIns="0" tIns="0" rIns="0" bIns="0" rtlCol="0" anchor="t">
                  <a:spAutoFit/>
                </a:bodyPr>
                <a:lstStyle/>
                <a:p>
                  <a:pPr algn="ctr">
                    <a:lnSpc>
                      <a:spcPts val="7840"/>
                    </a:lnSpc>
                    <a:spcBef>
                      <a:spcPct val="0"/>
                    </a:spcBef>
                  </a:pPr>
                  <a:r>
                    <a:rPr lang="en-US" sz="5600" b="1">
                      <a:solidFill>
                        <a:srgbClr val="E20613"/>
                      </a:solidFill>
                      <a:latin typeface="Poppins Bold"/>
                      <a:ea typeface="Poppins Bold"/>
                      <a:cs typeface="Poppins Bold"/>
                      <a:sym typeface="Poppins Bold"/>
                    </a:rPr>
                    <a:t>?</a:t>
                  </a:r>
                </a:p>
              </p:txBody>
            </p:sp>
            <p:sp>
              <p:nvSpPr>
                <p:cNvPr id="19" name="TextBox 19"/>
                <p:cNvSpPr txBox="1"/>
                <p:nvPr/>
              </p:nvSpPr>
              <p:spPr>
                <a:xfrm>
                  <a:off x="15489706" y="5555493"/>
                  <a:ext cx="382588" cy="1010285"/>
                </a:xfrm>
                <a:prstGeom prst="rect">
                  <a:avLst/>
                </a:prstGeom>
              </p:spPr>
              <p:txBody>
                <a:bodyPr lIns="0" tIns="0" rIns="0" bIns="0" rtlCol="0" anchor="t">
                  <a:spAutoFit/>
                </a:bodyPr>
                <a:lstStyle/>
                <a:p>
                  <a:pPr algn="ctr">
                    <a:lnSpc>
                      <a:spcPts val="7840"/>
                    </a:lnSpc>
                    <a:spcBef>
                      <a:spcPct val="0"/>
                    </a:spcBef>
                  </a:pPr>
                  <a:r>
                    <a:rPr lang="en-US" sz="5600" b="1">
                      <a:solidFill>
                        <a:srgbClr val="E20613"/>
                      </a:solidFill>
                      <a:latin typeface="Poppins Bold"/>
                      <a:ea typeface="Poppins Bold"/>
                      <a:cs typeface="Poppins Bold"/>
                      <a:sym typeface="Poppins Bold"/>
                    </a:rPr>
                    <a:t>?</a:t>
                  </a:r>
                </a:p>
              </p:txBody>
            </p:sp>
          </p:grpSp>
        </p:gr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0" name="Foundation Model">
            <a:extLst>
              <a:ext uri="{FF2B5EF4-FFF2-40B4-BE49-F238E27FC236}">
                <a16:creationId xmlns:a16="http://schemas.microsoft.com/office/drawing/2014/main" id="{C7985D7E-0129-33B0-161E-687257DD642C}"/>
              </a:ext>
            </a:extLst>
          </p:cNvPr>
          <p:cNvGrpSpPr/>
          <p:nvPr/>
        </p:nvGrpSpPr>
        <p:grpSpPr>
          <a:xfrm>
            <a:off x="11900621" y="2623370"/>
            <a:ext cx="5147917" cy="6630816"/>
            <a:chOff x="11900621" y="2623370"/>
            <a:chExt cx="5147917" cy="6630816"/>
          </a:xfrm>
        </p:grpSpPr>
        <p:grpSp>
          <p:nvGrpSpPr>
            <p:cNvPr id="28" name="Group 27">
              <a:extLst>
                <a:ext uri="{FF2B5EF4-FFF2-40B4-BE49-F238E27FC236}">
                  <a16:creationId xmlns:a16="http://schemas.microsoft.com/office/drawing/2014/main" id="{722E5FE2-D1B5-ED37-AD74-E484F37CD5F2}"/>
                </a:ext>
              </a:extLst>
            </p:cNvPr>
            <p:cNvGrpSpPr/>
            <p:nvPr/>
          </p:nvGrpSpPr>
          <p:grpSpPr>
            <a:xfrm>
              <a:off x="11900621" y="2623370"/>
              <a:ext cx="5147917" cy="6630816"/>
              <a:chOff x="11900621" y="2623370"/>
              <a:chExt cx="5147917" cy="6630816"/>
            </a:xfrm>
          </p:grpSpPr>
          <p:grpSp>
            <p:nvGrpSpPr>
              <p:cNvPr id="8" name="Group 8"/>
              <p:cNvGrpSpPr/>
              <p:nvPr/>
            </p:nvGrpSpPr>
            <p:grpSpPr>
              <a:xfrm>
                <a:off x="12822836" y="2623370"/>
                <a:ext cx="3303488" cy="676137"/>
                <a:chOff x="0" y="0"/>
                <a:chExt cx="870054" cy="178077"/>
              </a:xfrm>
            </p:grpSpPr>
            <p:sp>
              <p:nvSpPr>
                <p:cNvPr id="9" name="Freeform 9"/>
                <p:cNvSpPr/>
                <p:nvPr/>
              </p:nvSpPr>
              <p:spPr>
                <a:xfrm>
                  <a:off x="0" y="0"/>
                  <a:ext cx="870054" cy="178077"/>
                </a:xfrm>
                <a:custGeom>
                  <a:avLst/>
                  <a:gdLst/>
                  <a:ahLst/>
                  <a:cxnLst/>
                  <a:rect l="l" t="t" r="r" b="b"/>
                  <a:pathLst>
                    <a:path w="870054" h="178077">
                      <a:moveTo>
                        <a:pt x="89039" y="0"/>
                      </a:moveTo>
                      <a:lnTo>
                        <a:pt x="781016" y="0"/>
                      </a:lnTo>
                      <a:cubicBezTo>
                        <a:pt x="804630" y="0"/>
                        <a:pt x="827278" y="9381"/>
                        <a:pt x="843976" y="26079"/>
                      </a:cubicBezTo>
                      <a:cubicBezTo>
                        <a:pt x="860674" y="42777"/>
                        <a:pt x="870054" y="65424"/>
                        <a:pt x="870054" y="89039"/>
                      </a:cubicBezTo>
                      <a:lnTo>
                        <a:pt x="870054" y="89039"/>
                      </a:lnTo>
                      <a:cubicBezTo>
                        <a:pt x="870054" y="112653"/>
                        <a:pt x="860674" y="135300"/>
                        <a:pt x="843976" y="151998"/>
                      </a:cubicBezTo>
                      <a:cubicBezTo>
                        <a:pt x="827278" y="168696"/>
                        <a:pt x="804630" y="178077"/>
                        <a:pt x="781016"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3C7FC0"/>
                </a:solidFill>
              </p:spPr>
              <p:txBody>
                <a:bodyPr/>
                <a:lstStyle/>
                <a:p>
                  <a:endParaRPr lang="en-US"/>
                </a:p>
              </p:txBody>
            </p:sp>
            <p:sp>
              <p:nvSpPr>
                <p:cNvPr id="10" name="TextBox 10"/>
                <p:cNvSpPr txBox="1"/>
                <p:nvPr/>
              </p:nvSpPr>
              <p:spPr>
                <a:xfrm>
                  <a:off x="0" y="57150"/>
                  <a:ext cx="870054" cy="120927"/>
                </a:xfrm>
                <a:prstGeom prst="rect">
                  <a:avLst/>
                </a:prstGeom>
              </p:spPr>
              <p:txBody>
                <a:bodyPr lIns="50800" tIns="50800" rIns="50800" bIns="50800" rtlCol="0" anchor="ctr"/>
                <a:lstStyle/>
                <a:p>
                  <a:pPr algn="ctr">
                    <a:lnSpc>
                      <a:spcPts val="2039"/>
                    </a:lnSpc>
                  </a:pPr>
                  <a:endParaRPr/>
                </a:p>
              </p:txBody>
            </p:sp>
          </p:grpSp>
          <p:sp>
            <p:nvSpPr>
              <p:cNvPr id="12" name="Freeform 12"/>
              <p:cNvSpPr/>
              <p:nvPr/>
            </p:nvSpPr>
            <p:spPr>
              <a:xfrm>
                <a:off x="11992885" y="3722721"/>
                <a:ext cx="4963389" cy="2825096"/>
              </a:xfrm>
              <a:custGeom>
                <a:avLst/>
                <a:gdLst/>
                <a:ahLst/>
                <a:cxnLst/>
                <a:rect l="l" t="t" r="r" b="b"/>
                <a:pathLst>
                  <a:path w="4963389" h="2825096">
                    <a:moveTo>
                      <a:pt x="0" y="0"/>
                    </a:moveTo>
                    <a:lnTo>
                      <a:pt x="4963389" y="0"/>
                    </a:lnTo>
                    <a:lnTo>
                      <a:pt x="4963389" y="2825096"/>
                    </a:lnTo>
                    <a:lnTo>
                      <a:pt x="0" y="2825096"/>
                    </a:lnTo>
                    <a:lnTo>
                      <a:pt x="0" y="0"/>
                    </a:lnTo>
                    <a:close/>
                  </a:path>
                </a:pathLst>
              </a:custGeom>
              <a:blipFill>
                <a:blip r:embed="rId3"/>
                <a:stretch>
                  <a:fillRect/>
                </a:stretch>
              </a:blipFill>
            </p:spPr>
            <p:txBody>
              <a:bodyPr/>
              <a:lstStyle/>
              <a:p>
                <a:endParaRPr lang="en-US"/>
              </a:p>
            </p:txBody>
          </p:sp>
          <p:sp>
            <p:nvSpPr>
              <p:cNvPr id="16" name="TextBox 16"/>
              <p:cNvSpPr txBox="1"/>
              <p:nvPr/>
            </p:nvSpPr>
            <p:spPr>
              <a:xfrm>
                <a:off x="11900621" y="6909767"/>
                <a:ext cx="5147917" cy="2344419"/>
              </a:xfrm>
              <a:prstGeom prst="rect">
                <a:avLst/>
              </a:prstGeom>
            </p:spPr>
            <p:txBody>
              <a:bodyPr lIns="0" tIns="0" rIns="0" bIns="0" rtlCol="0" anchor="t">
                <a:spAutoFit/>
              </a:bodyPr>
              <a:lstStyle/>
              <a:p>
                <a:pPr algn="ctr">
                  <a:lnSpc>
                    <a:spcPts val="3080"/>
                  </a:lnSpc>
                </a:pPr>
                <a:r>
                  <a:rPr lang="en-US" sz="2200" b="1">
                    <a:solidFill>
                      <a:srgbClr val="3C7FC0"/>
                    </a:solidFill>
                    <a:latin typeface="Poppins Bold"/>
                    <a:ea typeface="Poppins Bold"/>
                    <a:cs typeface="Poppins Bold"/>
                    <a:sym typeface="Poppins Bold"/>
                  </a:rPr>
                  <a:t>Method:</a:t>
                </a:r>
                <a:r>
                  <a:rPr lang="en-US" sz="2200">
                    <a:solidFill>
                      <a:srgbClr val="3C7FC0"/>
                    </a:solidFill>
                    <a:latin typeface="Poppins"/>
                    <a:ea typeface="Poppins"/>
                    <a:cs typeface="Poppins"/>
                    <a:sym typeface="Poppins"/>
                  </a:rPr>
                  <a:t> Use a massive, </a:t>
                </a:r>
              </a:p>
              <a:p>
                <a:pPr algn="ctr">
                  <a:lnSpc>
                    <a:spcPts val="3080"/>
                  </a:lnSpc>
                </a:pPr>
                <a:r>
                  <a:rPr lang="en-US" sz="2200">
                    <a:solidFill>
                      <a:srgbClr val="3C7FC0"/>
                    </a:solidFill>
                    <a:latin typeface="Poppins"/>
                    <a:ea typeface="Poppins"/>
                    <a:cs typeface="Poppins"/>
                    <a:sym typeface="Poppins"/>
                  </a:rPr>
                  <a:t>pre-trained general model (SAM) guided by simple prompts.</a:t>
                </a:r>
              </a:p>
              <a:p>
                <a:pPr algn="ctr">
                  <a:lnSpc>
                    <a:spcPts val="3080"/>
                  </a:lnSpc>
                </a:pPr>
                <a:r>
                  <a:rPr lang="en-US" sz="2200" b="1">
                    <a:solidFill>
                      <a:srgbClr val="3C7FC0"/>
                    </a:solidFill>
                    <a:latin typeface="Poppins Bold"/>
                    <a:ea typeface="Poppins Bold"/>
                    <a:cs typeface="Poppins Bold"/>
                    <a:sym typeface="Poppins Bold"/>
                  </a:rPr>
                  <a:t>Goal:</a:t>
                </a:r>
                <a:r>
                  <a:rPr lang="en-US" sz="2200">
                    <a:solidFill>
                      <a:srgbClr val="3C7FC0"/>
                    </a:solidFill>
                    <a:latin typeface="Poppins"/>
                    <a:ea typeface="Poppins"/>
                    <a:cs typeface="Poppins"/>
                    <a:sym typeface="Poppins"/>
                  </a:rPr>
                  <a:t> Leverage a SOTA general model to overcome data limitations.</a:t>
                </a:r>
              </a:p>
              <a:p>
                <a:pPr algn="ctr">
                  <a:lnSpc>
                    <a:spcPts val="3080"/>
                  </a:lnSpc>
                  <a:spcBef>
                    <a:spcPct val="0"/>
                  </a:spcBef>
                </a:pPr>
                <a:endParaRPr lang="en-US" sz="2200">
                  <a:solidFill>
                    <a:srgbClr val="3C7FC0"/>
                  </a:solidFill>
                  <a:latin typeface="Poppins"/>
                  <a:ea typeface="Poppins"/>
                  <a:cs typeface="Poppins"/>
                  <a:sym typeface="Poppins"/>
                </a:endParaRPr>
              </a:p>
            </p:txBody>
          </p:sp>
        </p:grpSp>
        <p:sp>
          <p:nvSpPr>
            <p:cNvPr id="19" name="TextBox 19"/>
            <p:cNvSpPr txBox="1"/>
            <p:nvPr/>
          </p:nvSpPr>
          <p:spPr>
            <a:xfrm>
              <a:off x="13082121" y="2736966"/>
              <a:ext cx="2784917" cy="391794"/>
            </a:xfrm>
            <a:prstGeom prst="rect">
              <a:avLst/>
            </a:prstGeom>
          </p:spPr>
          <p:txBody>
            <a:bodyPr lIns="0" tIns="0" rIns="0" bIns="0" rtlCol="0" anchor="t">
              <a:spAutoFit/>
            </a:bodyPr>
            <a:lstStyle/>
            <a:p>
              <a:pPr algn="ctr">
                <a:lnSpc>
                  <a:spcPts val="3080"/>
                </a:lnSpc>
                <a:spcBef>
                  <a:spcPct val="0"/>
                </a:spcBef>
              </a:pPr>
              <a:r>
                <a:rPr lang="en-US" sz="2200" b="1" dirty="0">
                  <a:solidFill>
                    <a:srgbClr val="FCFCFC"/>
                  </a:solidFill>
                  <a:latin typeface="Poppins Bold"/>
                  <a:ea typeface="Poppins Bold"/>
                  <a:cs typeface="Poppins Bold"/>
                  <a:sym typeface="Poppins Bold"/>
                </a:rPr>
                <a:t>Foundation Model</a:t>
              </a:r>
            </a:p>
          </p:txBody>
        </p:sp>
      </p:grpSp>
      <p:grpSp>
        <p:nvGrpSpPr>
          <p:cNvPr id="31" name="Supervised ML">
            <a:extLst>
              <a:ext uri="{FF2B5EF4-FFF2-40B4-BE49-F238E27FC236}">
                <a16:creationId xmlns:a16="http://schemas.microsoft.com/office/drawing/2014/main" id="{02011B27-4C3F-E16A-34F0-C9DDD68C37BE}"/>
              </a:ext>
            </a:extLst>
          </p:cNvPr>
          <p:cNvGrpSpPr/>
          <p:nvPr/>
        </p:nvGrpSpPr>
        <p:grpSpPr>
          <a:xfrm>
            <a:off x="6800993" y="2623370"/>
            <a:ext cx="4411154" cy="6244405"/>
            <a:chOff x="6800993" y="2623370"/>
            <a:chExt cx="4411154" cy="6244405"/>
          </a:xfrm>
        </p:grpSpPr>
        <p:grpSp>
          <p:nvGrpSpPr>
            <p:cNvPr id="27" name="Group 26">
              <a:extLst>
                <a:ext uri="{FF2B5EF4-FFF2-40B4-BE49-F238E27FC236}">
                  <a16:creationId xmlns:a16="http://schemas.microsoft.com/office/drawing/2014/main" id="{9FC21139-A872-2A3B-BFF2-4B626DABA536}"/>
                </a:ext>
              </a:extLst>
            </p:cNvPr>
            <p:cNvGrpSpPr/>
            <p:nvPr/>
          </p:nvGrpSpPr>
          <p:grpSpPr>
            <a:xfrm>
              <a:off x="6800993" y="2623370"/>
              <a:ext cx="4411154" cy="6244405"/>
              <a:chOff x="6800993" y="2623370"/>
              <a:chExt cx="4411154" cy="6244405"/>
            </a:xfrm>
          </p:grpSpPr>
          <p:grpSp>
            <p:nvGrpSpPr>
              <p:cNvPr id="5" name="Group 5"/>
              <p:cNvGrpSpPr/>
              <p:nvPr/>
            </p:nvGrpSpPr>
            <p:grpSpPr>
              <a:xfrm>
                <a:off x="7333881" y="2623370"/>
                <a:ext cx="3303488" cy="676137"/>
                <a:chOff x="0" y="0"/>
                <a:chExt cx="870054" cy="178077"/>
              </a:xfrm>
            </p:grpSpPr>
            <p:sp>
              <p:nvSpPr>
                <p:cNvPr id="6" name="Freeform 6"/>
                <p:cNvSpPr/>
                <p:nvPr/>
              </p:nvSpPr>
              <p:spPr>
                <a:xfrm>
                  <a:off x="0" y="0"/>
                  <a:ext cx="870054" cy="178077"/>
                </a:xfrm>
                <a:custGeom>
                  <a:avLst/>
                  <a:gdLst/>
                  <a:ahLst/>
                  <a:cxnLst/>
                  <a:rect l="l" t="t" r="r" b="b"/>
                  <a:pathLst>
                    <a:path w="870054" h="178077">
                      <a:moveTo>
                        <a:pt x="89039" y="0"/>
                      </a:moveTo>
                      <a:lnTo>
                        <a:pt x="781016" y="0"/>
                      </a:lnTo>
                      <a:cubicBezTo>
                        <a:pt x="804630" y="0"/>
                        <a:pt x="827278" y="9381"/>
                        <a:pt x="843976" y="26079"/>
                      </a:cubicBezTo>
                      <a:cubicBezTo>
                        <a:pt x="860674" y="42777"/>
                        <a:pt x="870054" y="65424"/>
                        <a:pt x="870054" y="89039"/>
                      </a:cubicBezTo>
                      <a:lnTo>
                        <a:pt x="870054" y="89039"/>
                      </a:lnTo>
                      <a:cubicBezTo>
                        <a:pt x="870054" y="112653"/>
                        <a:pt x="860674" y="135300"/>
                        <a:pt x="843976" y="151998"/>
                      </a:cubicBezTo>
                      <a:cubicBezTo>
                        <a:pt x="827278" y="168696"/>
                        <a:pt x="804630" y="178077"/>
                        <a:pt x="781016"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3C7FC0"/>
                </a:solidFill>
              </p:spPr>
              <p:txBody>
                <a:bodyPr/>
                <a:lstStyle/>
                <a:p>
                  <a:endParaRPr lang="en-US"/>
                </a:p>
              </p:txBody>
            </p:sp>
            <p:sp>
              <p:nvSpPr>
                <p:cNvPr id="7" name="TextBox 7"/>
                <p:cNvSpPr txBox="1"/>
                <p:nvPr/>
              </p:nvSpPr>
              <p:spPr>
                <a:xfrm>
                  <a:off x="0" y="57150"/>
                  <a:ext cx="870054" cy="120927"/>
                </a:xfrm>
                <a:prstGeom prst="rect">
                  <a:avLst/>
                </a:prstGeom>
              </p:spPr>
              <p:txBody>
                <a:bodyPr lIns="50800" tIns="50800" rIns="50800" bIns="50800" rtlCol="0" anchor="ctr"/>
                <a:lstStyle/>
                <a:p>
                  <a:pPr algn="ctr">
                    <a:lnSpc>
                      <a:spcPts val="2039"/>
                    </a:lnSpc>
                  </a:pPr>
                  <a:endParaRPr/>
                </a:p>
              </p:txBody>
            </p:sp>
          </p:grpSp>
          <p:sp>
            <p:nvSpPr>
              <p:cNvPr id="11" name="Freeform 11"/>
              <p:cNvSpPr/>
              <p:nvPr/>
            </p:nvSpPr>
            <p:spPr>
              <a:xfrm>
                <a:off x="6800993" y="3924958"/>
                <a:ext cx="4411154" cy="2420621"/>
              </a:xfrm>
              <a:custGeom>
                <a:avLst/>
                <a:gdLst/>
                <a:ahLst/>
                <a:cxnLst/>
                <a:rect l="l" t="t" r="r" b="b"/>
                <a:pathLst>
                  <a:path w="4411154" h="2420621">
                    <a:moveTo>
                      <a:pt x="0" y="0"/>
                    </a:moveTo>
                    <a:lnTo>
                      <a:pt x="4411153" y="0"/>
                    </a:lnTo>
                    <a:lnTo>
                      <a:pt x="4411153" y="2420621"/>
                    </a:lnTo>
                    <a:lnTo>
                      <a:pt x="0" y="2420621"/>
                    </a:lnTo>
                    <a:lnTo>
                      <a:pt x="0" y="0"/>
                    </a:lnTo>
                    <a:close/>
                  </a:path>
                </a:pathLst>
              </a:custGeom>
              <a:blipFill>
                <a:blip r:embed="rId4"/>
                <a:stretch>
                  <a:fillRect/>
                </a:stretch>
              </a:blipFill>
            </p:spPr>
            <p:txBody>
              <a:bodyPr/>
              <a:lstStyle/>
              <a:p>
                <a:endParaRPr lang="en-US"/>
              </a:p>
            </p:txBody>
          </p:sp>
          <p:sp>
            <p:nvSpPr>
              <p:cNvPr id="15" name="TextBox 15"/>
              <p:cNvSpPr txBox="1"/>
              <p:nvPr/>
            </p:nvSpPr>
            <p:spPr>
              <a:xfrm>
                <a:off x="6800993" y="6913881"/>
                <a:ext cx="4411154" cy="1953894"/>
              </a:xfrm>
              <a:prstGeom prst="rect">
                <a:avLst/>
              </a:prstGeom>
            </p:spPr>
            <p:txBody>
              <a:bodyPr lIns="0" tIns="0" rIns="0" bIns="0" rtlCol="0" anchor="t">
                <a:spAutoFit/>
              </a:bodyPr>
              <a:lstStyle/>
              <a:p>
                <a:pPr algn="ctr">
                  <a:lnSpc>
                    <a:spcPts val="3080"/>
                  </a:lnSpc>
                </a:pPr>
                <a:r>
                  <a:rPr lang="en-US" sz="2200" b="1">
                    <a:solidFill>
                      <a:srgbClr val="3C7FC0"/>
                    </a:solidFill>
                    <a:latin typeface="Poppins Bold"/>
                    <a:ea typeface="Poppins Bold"/>
                    <a:cs typeface="Poppins Bold"/>
                    <a:sym typeface="Poppins Bold"/>
                  </a:rPr>
                  <a:t>Method:</a:t>
                </a:r>
                <a:r>
                  <a:rPr lang="en-US" sz="2200">
                    <a:solidFill>
                      <a:srgbClr val="3C7FC0"/>
                    </a:solidFill>
                    <a:latin typeface="Poppins"/>
                    <a:ea typeface="Poppins"/>
                    <a:cs typeface="Poppins"/>
                    <a:sym typeface="Poppins"/>
                  </a:rPr>
                  <a:t> Train a U-Net model on 30 annotated slides.</a:t>
                </a:r>
              </a:p>
              <a:p>
                <a:pPr algn="ctr">
                  <a:lnSpc>
                    <a:spcPts val="3080"/>
                  </a:lnSpc>
                </a:pPr>
                <a:r>
                  <a:rPr lang="en-US" sz="2200" b="1">
                    <a:solidFill>
                      <a:srgbClr val="3C7FC0"/>
                    </a:solidFill>
                    <a:latin typeface="Poppins Bold"/>
                    <a:ea typeface="Poppins Bold"/>
                    <a:cs typeface="Poppins Bold"/>
                    <a:sym typeface="Poppins Bold"/>
                  </a:rPr>
                  <a:t>Goal:</a:t>
                </a:r>
                <a:r>
                  <a:rPr lang="en-US" sz="2200">
                    <a:solidFill>
                      <a:srgbClr val="3C7FC0"/>
                    </a:solidFill>
                    <a:latin typeface="Poppins"/>
                    <a:ea typeface="Poppins"/>
                    <a:cs typeface="Poppins"/>
                    <a:sym typeface="Poppins"/>
                  </a:rPr>
                  <a:t> Test a standard, data-driven approach.</a:t>
                </a:r>
              </a:p>
              <a:p>
                <a:pPr algn="ctr">
                  <a:lnSpc>
                    <a:spcPts val="3080"/>
                  </a:lnSpc>
                  <a:spcBef>
                    <a:spcPct val="0"/>
                  </a:spcBef>
                </a:pPr>
                <a:endParaRPr lang="en-US" sz="2200">
                  <a:solidFill>
                    <a:srgbClr val="3C7FC0"/>
                  </a:solidFill>
                  <a:latin typeface="Poppins"/>
                  <a:ea typeface="Poppins"/>
                  <a:cs typeface="Poppins"/>
                  <a:sym typeface="Poppins"/>
                </a:endParaRPr>
              </a:p>
            </p:txBody>
          </p:sp>
        </p:grpSp>
        <p:sp>
          <p:nvSpPr>
            <p:cNvPr id="18" name="TextBox 18"/>
            <p:cNvSpPr txBox="1"/>
            <p:nvPr/>
          </p:nvSpPr>
          <p:spPr>
            <a:xfrm>
              <a:off x="7698048" y="2736966"/>
              <a:ext cx="2575152" cy="391794"/>
            </a:xfrm>
            <a:prstGeom prst="rect">
              <a:avLst/>
            </a:prstGeom>
          </p:spPr>
          <p:txBody>
            <a:bodyPr lIns="0" tIns="0" rIns="0" bIns="0" rtlCol="0" anchor="t">
              <a:spAutoFit/>
            </a:bodyPr>
            <a:lstStyle/>
            <a:p>
              <a:pPr algn="ctr">
                <a:lnSpc>
                  <a:spcPts val="3080"/>
                </a:lnSpc>
                <a:spcBef>
                  <a:spcPct val="0"/>
                </a:spcBef>
              </a:pPr>
              <a:r>
                <a:rPr lang="en-US" sz="2200" b="1" dirty="0">
                  <a:solidFill>
                    <a:srgbClr val="FCFCFC"/>
                  </a:solidFill>
                  <a:latin typeface="Poppins Bold"/>
                  <a:ea typeface="Poppins Bold"/>
                  <a:cs typeface="Poppins Bold"/>
                  <a:sym typeface="Poppins Bold"/>
                </a:rPr>
                <a:t>Supervised ML</a:t>
              </a:r>
            </a:p>
          </p:txBody>
        </p:sp>
      </p:grpSp>
      <p:grpSp>
        <p:nvGrpSpPr>
          <p:cNvPr id="29" name="Classical CV">
            <a:extLst>
              <a:ext uri="{FF2B5EF4-FFF2-40B4-BE49-F238E27FC236}">
                <a16:creationId xmlns:a16="http://schemas.microsoft.com/office/drawing/2014/main" id="{3EB6460E-F9E3-1A60-6233-7062A016FA70}"/>
              </a:ext>
            </a:extLst>
          </p:cNvPr>
          <p:cNvGrpSpPr/>
          <p:nvPr/>
        </p:nvGrpSpPr>
        <p:grpSpPr>
          <a:xfrm>
            <a:off x="1332564" y="2623370"/>
            <a:ext cx="4411154" cy="5853880"/>
            <a:chOff x="1332564" y="2623370"/>
            <a:chExt cx="4411154" cy="5853880"/>
          </a:xfrm>
        </p:grpSpPr>
        <p:sp>
          <p:nvSpPr>
            <p:cNvPr id="17" name="TextBox 17"/>
            <p:cNvSpPr txBox="1"/>
            <p:nvPr/>
          </p:nvSpPr>
          <p:spPr>
            <a:xfrm>
              <a:off x="1997736" y="2736966"/>
              <a:ext cx="3081648" cy="391794"/>
            </a:xfrm>
            <a:prstGeom prst="rect">
              <a:avLst/>
            </a:prstGeom>
          </p:spPr>
          <p:txBody>
            <a:bodyPr lIns="0" tIns="0" rIns="0" bIns="0" rtlCol="0" anchor="t">
              <a:spAutoFit/>
            </a:bodyPr>
            <a:lstStyle/>
            <a:p>
              <a:pPr algn="ctr">
                <a:lnSpc>
                  <a:spcPts val="3080"/>
                </a:lnSpc>
                <a:spcBef>
                  <a:spcPct val="0"/>
                </a:spcBef>
              </a:pPr>
              <a:r>
                <a:rPr lang="en-US" sz="2200" b="1" dirty="0">
                  <a:solidFill>
                    <a:srgbClr val="FCFCFC"/>
                  </a:solidFill>
                  <a:latin typeface="Poppins Bold"/>
                  <a:ea typeface="Poppins Bold"/>
                  <a:cs typeface="Poppins Bold"/>
                  <a:sym typeface="Poppins Bold"/>
                </a:rPr>
                <a:t>Classical CV</a:t>
              </a:r>
            </a:p>
          </p:txBody>
        </p:sp>
        <p:grpSp>
          <p:nvGrpSpPr>
            <p:cNvPr id="26" name="Group 25">
              <a:extLst>
                <a:ext uri="{FF2B5EF4-FFF2-40B4-BE49-F238E27FC236}">
                  <a16:creationId xmlns:a16="http://schemas.microsoft.com/office/drawing/2014/main" id="{6A718EF2-31B6-01FE-C827-4DA9A19AE42D}"/>
                </a:ext>
              </a:extLst>
            </p:cNvPr>
            <p:cNvGrpSpPr/>
            <p:nvPr/>
          </p:nvGrpSpPr>
          <p:grpSpPr>
            <a:xfrm>
              <a:off x="1332564" y="2623370"/>
              <a:ext cx="4411154" cy="5853880"/>
              <a:chOff x="1332564" y="2623370"/>
              <a:chExt cx="4411154" cy="5853880"/>
            </a:xfrm>
          </p:grpSpPr>
          <p:sp>
            <p:nvSpPr>
              <p:cNvPr id="14" name="TextBox 14"/>
              <p:cNvSpPr txBox="1"/>
              <p:nvPr/>
            </p:nvSpPr>
            <p:spPr>
              <a:xfrm>
                <a:off x="1332564" y="6913881"/>
                <a:ext cx="4411154" cy="1563369"/>
              </a:xfrm>
              <a:prstGeom prst="rect">
                <a:avLst/>
              </a:prstGeom>
            </p:spPr>
            <p:txBody>
              <a:bodyPr lIns="0" tIns="0" rIns="0" bIns="0" rtlCol="0" anchor="t">
                <a:spAutoFit/>
              </a:bodyPr>
              <a:lstStyle/>
              <a:p>
                <a:pPr algn="ctr">
                  <a:lnSpc>
                    <a:spcPts val="3080"/>
                  </a:lnSpc>
                </a:pPr>
                <a:r>
                  <a:rPr lang="en-US" sz="2200" b="1">
                    <a:solidFill>
                      <a:srgbClr val="3C7FC0"/>
                    </a:solidFill>
                    <a:latin typeface="Poppins Bold"/>
                    <a:ea typeface="Poppins Bold"/>
                    <a:cs typeface="Poppins Bold"/>
                    <a:sym typeface="Poppins Bold"/>
                  </a:rPr>
                  <a:t>Method:</a:t>
                </a:r>
                <a:r>
                  <a:rPr lang="en-US" sz="2200">
                    <a:solidFill>
                      <a:srgbClr val="3C7FC0"/>
                    </a:solidFill>
                    <a:latin typeface="Poppins"/>
                    <a:ea typeface="Poppins"/>
                    <a:cs typeface="Poppins"/>
                    <a:sym typeface="Poppins"/>
                  </a:rPr>
                  <a:t> Adaptive Thresholding &amp; Watershed Algorithm.</a:t>
                </a:r>
              </a:p>
              <a:p>
                <a:pPr algn="ctr">
                  <a:lnSpc>
                    <a:spcPts val="3080"/>
                  </a:lnSpc>
                  <a:spcBef>
                    <a:spcPct val="0"/>
                  </a:spcBef>
                </a:pPr>
                <a:r>
                  <a:rPr lang="en-US" sz="2200" b="1">
                    <a:solidFill>
                      <a:srgbClr val="3C7FC0"/>
                    </a:solidFill>
                    <a:latin typeface="Poppins Bold"/>
                    <a:ea typeface="Poppins Bold"/>
                    <a:cs typeface="Poppins Bold"/>
                    <a:sym typeface="Poppins Bold"/>
                  </a:rPr>
                  <a:t>Goal:</a:t>
                </a:r>
                <a:r>
                  <a:rPr lang="en-US" sz="2200">
                    <a:solidFill>
                      <a:srgbClr val="3C7FC0"/>
                    </a:solidFill>
                    <a:latin typeface="Poppins"/>
                    <a:ea typeface="Poppins"/>
                    <a:cs typeface="Poppins"/>
                    <a:sym typeface="Poppins"/>
                  </a:rPr>
                  <a:t> Find a rule-based solution.</a:t>
                </a:r>
              </a:p>
            </p:txBody>
          </p:sp>
          <p:pic>
            <p:nvPicPr>
              <p:cNvPr id="23" name="Picture 22" descr="A close up of a microscope&#10;&#10;AI-generated content may be incorrect.">
                <a:extLst>
                  <a:ext uri="{FF2B5EF4-FFF2-40B4-BE49-F238E27FC236}">
                    <a16:creationId xmlns:a16="http://schemas.microsoft.com/office/drawing/2014/main" id="{32607D8A-83EB-6318-2BDE-46700A6E1DAE}"/>
                  </a:ext>
                </a:extLst>
              </p:cNvPr>
              <p:cNvPicPr>
                <a:picLocks noChangeAspect="1"/>
              </p:cNvPicPr>
              <p:nvPr/>
            </p:nvPicPr>
            <p:blipFill>
              <a:blip r:embed="rId5">
                <a:extLst>
                  <a:ext uri="{28A0092B-C50C-407E-A947-70E740481C1C}">
                    <a14:useLocalDpi xmlns:a14="http://schemas.microsoft.com/office/drawing/2010/main" val="0"/>
                  </a:ext>
                </a:extLst>
              </a:blip>
              <a:srcRect b="36713"/>
              <a:stretch>
                <a:fillRect/>
              </a:stretch>
            </p:blipFill>
            <p:spPr>
              <a:xfrm>
                <a:off x="1600200" y="3924300"/>
                <a:ext cx="3905096" cy="2471420"/>
              </a:xfrm>
              <a:prstGeom prst="rect">
                <a:avLst/>
              </a:prstGeom>
            </p:spPr>
          </p:pic>
          <p:grpSp>
            <p:nvGrpSpPr>
              <p:cNvPr id="25" name="Group 24">
                <a:extLst>
                  <a:ext uri="{FF2B5EF4-FFF2-40B4-BE49-F238E27FC236}">
                    <a16:creationId xmlns:a16="http://schemas.microsoft.com/office/drawing/2014/main" id="{2F246C35-983D-8DBB-3E12-D31DC833083E}"/>
                  </a:ext>
                </a:extLst>
              </p:cNvPr>
              <p:cNvGrpSpPr/>
              <p:nvPr/>
            </p:nvGrpSpPr>
            <p:grpSpPr>
              <a:xfrm>
                <a:off x="1886816" y="2623370"/>
                <a:ext cx="3303488" cy="676137"/>
                <a:chOff x="1886816" y="2623370"/>
                <a:chExt cx="3303488" cy="676137"/>
              </a:xfrm>
            </p:grpSpPr>
            <p:grpSp>
              <p:nvGrpSpPr>
                <p:cNvPr id="2" name="Group 2"/>
                <p:cNvGrpSpPr/>
                <p:nvPr/>
              </p:nvGrpSpPr>
              <p:grpSpPr>
                <a:xfrm>
                  <a:off x="1886816" y="2623370"/>
                  <a:ext cx="3303488" cy="676137"/>
                  <a:chOff x="0" y="0"/>
                  <a:chExt cx="870054" cy="178077"/>
                </a:xfrm>
              </p:grpSpPr>
              <p:sp>
                <p:nvSpPr>
                  <p:cNvPr id="3" name="Freeform 3"/>
                  <p:cNvSpPr/>
                  <p:nvPr/>
                </p:nvSpPr>
                <p:spPr>
                  <a:xfrm>
                    <a:off x="0" y="0"/>
                    <a:ext cx="870054" cy="178077"/>
                  </a:xfrm>
                  <a:custGeom>
                    <a:avLst/>
                    <a:gdLst/>
                    <a:ahLst/>
                    <a:cxnLst/>
                    <a:rect l="l" t="t" r="r" b="b"/>
                    <a:pathLst>
                      <a:path w="870054" h="178077">
                        <a:moveTo>
                          <a:pt x="89039" y="0"/>
                        </a:moveTo>
                        <a:lnTo>
                          <a:pt x="781016" y="0"/>
                        </a:lnTo>
                        <a:cubicBezTo>
                          <a:pt x="804630" y="0"/>
                          <a:pt x="827278" y="9381"/>
                          <a:pt x="843976" y="26079"/>
                        </a:cubicBezTo>
                        <a:cubicBezTo>
                          <a:pt x="860674" y="42777"/>
                          <a:pt x="870054" y="65424"/>
                          <a:pt x="870054" y="89039"/>
                        </a:cubicBezTo>
                        <a:lnTo>
                          <a:pt x="870054" y="89039"/>
                        </a:lnTo>
                        <a:cubicBezTo>
                          <a:pt x="870054" y="112653"/>
                          <a:pt x="860674" y="135300"/>
                          <a:pt x="843976" y="151998"/>
                        </a:cubicBezTo>
                        <a:cubicBezTo>
                          <a:pt x="827278" y="168696"/>
                          <a:pt x="804630" y="178077"/>
                          <a:pt x="781016"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3C7FC0"/>
                  </a:solidFill>
                </p:spPr>
                <p:txBody>
                  <a:bodyPr/>
                  <a:lstStyle/>
                  <a:p>
                    <a:endParaRPr lang="en-US" dirty="0"/>
                  </a:p>
                </p:txBody>
              </p:sp>
              <p:sp>
                <p:nvSpPr>
                  <p:cNvPr id="4" name="TextBox 4"/>
                  <p:cNvSpPr txBox="1"/>
                  <p:nvPr/>
                </p:nvSpPr>
                <p:spPr>
                  <a:xfrm>
                    <a:off x="0" y="57150"/>
                    <a:ext cx="870054" cy="120927"/>
                  </a:xfrm>
                  <a:prstGeom prst="rect">
                    <a:avLst/>
                  </a:prstGeom>
                </p:spPr>
                <p:txBody>
                  <a:bodyPr lIns="50800" tIns="50800" rIns="50800" bIns="50800" rtlCol="0" anchor="ctr"/>
                  <a:lstStyle/>
                  <a:p>
                    <a:pPr algn="ctr">
                      <a:lnSpc>
                        <a:spcPts val="2039"/>
                      </a:lnSpc>
                    </a:pPr>
                    <a:endParaRPr/>
                  </a:p>
                </p:txBody>
              </p:sp>
            </p:grpSp>
            <p:sp>
              <p:nvSpPr>
                <p:cNvPr id="24" name="TextBox 18">
                  <a:extLst>
                    <a:ext uri="{FF2B5EF4-FFF2-40B4-BE49-F238E27FC236}">
                      <a16:creationId xmlns:a16="http://schemas.microsoft.com/office/drawing/2014/main" id="{40B22CCC-DD1B-E296-69D7-65CEF9E3F8BB}"/>
                    </a:ext>
                  </a:extLst>
                </p:cNvPr>
                <p:cNvSpPr txBox="1"/>
                <p:nvPr/>
              </p:nvSpPr>
              <p:spPr>
                <a:xfrm>
                  <a:off x="2265172" y="2762037"/>
                  <a:ext cx="2575152" cy="391794"/>
                </a:xfrm>
                <a:prstGeom prst="rect">
                  <a:avLst/>
                </a:prstGeom>
              </p:spPr>
              <p:txBody>
                <a:bodyPr lIns="0" tIns="0" rIns="0" bIns="0" rtlCol="0" anchor="t">
                  <a:spAutoFit/>
                </a:bodyPr>
                <a:lstStyle/>
                <a:p>
                  <a:pPr algn="ctr">
                    <a:lnSpc>
                      <a:spcPts val="3080"/>
                    </a:lnSpc>
                    <a:spcBef>
                      <a:spcPct val="0"/>
                    </a:spcBef>
                  </a:pPr>
                  <a:r>
                    <a:rPr lang="en-US" sz="2200" b="1" dirty="0">
                      <a:solidFill>
                        <a:srgbClr val="FCFCFC"/>
                      </a:solidFill>
                      <a:latin typeface="Poppins Bold"/>
                      <a:ea typeface="Poppins Bold"/>
                      <a:cs typeface="Poppins Bold"/>
                      <a:sym typeface="Poppins Bold"/>
                    </a:rPr>
                    <a:t>Classical CV</a:t>
                  </a:r>
                </a:p>
              </p:txBody>
            </p:sp>
          </p:grpSp>
        </p:grpSp>
      </p:grpSp>
      <p:sp>
        <p:nvSpPr>
          <p:cNvPr id="21" name="SubTitle"/>
          <p:cNvSpPr txBox="1"/>
          <p:nvPr/>
        </p:nvSpPr>
        <p:spPr>
          <a:xfrm>
            <a:off x="1676400" y="1638300"/>
            <a:ext cx="14940597" cy="509905"/>
          </a:xfrm>
          <a:prstGeom prst="rect">
            <a:avLst/>
          </a:prstGeom>
        </p:spPr>
        <p:txBody>
          <a:bodyPr lIns="0" tIns="0" rIns="0" bIns="0" rtlCol="0" anchor="t">
            <a:spAutoFit/>
          </a:bodyPr>
          <a:lstStyle/>
          <a:p>
            <a:pPr algn="ctr">
              <a:lnSpc>
                <a:spcPts val="3919"/>
              </a:lnSpc>
              <a:spcBef>
                <a:spcPct val="0"/>
              </a:spcBef>
            </a:pPr>
            <a:r>
              <a:rPr lang="en-US" sz="2799" b="1">
                <a:solidFill>
                  <a:srgbClr val="036DC5"/>
                </a:solidFill>
                <a:latin typeface="Poppins Bold"/>
                <a:ea typeface="Poppins Bold"/>
                <a:cs typeface="Poppins Bold"/>
                <a:sym typeface="Poppins Bold"/>
              </a:rPr>
              <a:t>Goal: To find a robust, automated method that best replicates expert annotations.</a:t>
            </a:r>
          </a:p>
        </p:txBody>
      </p:sp>
      <p:sp>
        <p:nvSpPr>
          <p:cNvPr id="20" name="Title"/>
          <p:cNvSpPr txBox="1"/>
          <p:nvPr/>
        </p:nvSpPr>
        <p:spPr>
          <a:xfrm>
            <a:off x="2819400" y="342900"/>
            <a:ext cx="12644697" cy="1293493"/>
          </a:xfrm>
          <a:prstGeom prst="rect">
            <a:avLst/>
          </a:prstGeom>
        </p:spPr>
        <p:txBody>
          <a:bodyPr lIns="0" tIns="0" rIns="0" bIns="0" rtlCol="0" anchor="t">
            <a:spAutoFit/>
          </a:bodyPr>
          <a:lstStyle/>
          <a:p>
            <a:pPr algn="ctr">
              <a:lnSpc>
                <a:spcPts val="10080"/>
              </a:lnSpc>
              <a:spcBef>
                <a:spcPct val="0"/>
              </a:spcBef>
            </a:pPr>
            <a:r>
              <a:rPr lang="en-US" sz="7200" b="1" dirty="0">
                <a:solidFill>
                  <a:srgbClr val="3C7FC0"/>
                </a:solidFill>
                <a:latin typeface="Poppins Bold"/>
                <a:ea typeface="Poppins Bold"/>
                <a:cs typeface="Poppins Bold"/>
                <a:sym typeface="Poppins Bold"/>
              </a:rPr>
              <a:t>Systematic Investigation</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aphicFrame>
        <p:nvGraphicFramePr>
          <p:cNvPr id="2" name="Table"/>
          <p:cNvGraphicFramePr>
            <a:graphicFrameLocks noGrp="1"/>
          </p:cNvGraphicFramePr>
          <p:nvPr>
            <p:extLst>
              <p:ext uri="{D42A27DB-BD31-4B8C-83A1-F6EECF244321}">
                <p14:modId xmlns:p14="http://schemas.microsoft.com/office/powerpoint/2010/main" val="2964902167"/>
              </p:ext>
            </p:extLst>
          </p:nvPr>
        </p:nvGraphicFramePr>
        <p:xfrm>
          <a:off x="2344623" y="2977490"/>
          <a:ext cx="13598755" cy="6823889"/>
        </p:xfrm>
        <a:graphic>
          <a:graphicData uri="http://schemas.openxmlformats.org/drawingml/2006/table">
            <a:tbl>
              <a:tblPr/>
              <a:tblGrid>
                <a:gridCol w="2690502">
                  <a:extLst>
                    <a:ext uri="{9D8B030D-6E8A-4147-A177-3AD203B41FA5}">
                      <a16:colId xmlns:a16="http://schemas.microsoft.com/office/drawing/2014/main" val="20000"/>
                    </a:ext>
                  </a:extLst>
                </a:gridCol>
                <a:gridCol w="3813064">
                  <a:extLst>
                    <a:ext uri="{9D8B030D-6E8A-4147-A177-3AD203B41FA5}">
                      <a16:colId xmlns:a16="http://schemas.microsoft.com/office/drawing/2014/main" val="20001"/>
                    </a:ext>
                  </a:extLst>
                </a:gridCol>
                <a:gridCol w="4896374">
                  <a:extLst>
                    <a:ext uri="{9D8B030D-6E8A-4147-A177-3AD203B41FA5}">
                      <a16:colId xmlns:a16="http://schemas.microsoft.com/office/drawing/2014/main" val="20002"/>
                    </a:ext>
                  </a:extLst>
                </a:gridCol>
                <a:gridCol w="2198815">
                  <a:extLst>
                    <a:ext uri="{9D8B030D-6E8A-4147-A177-3AD203B41FA5}">
                      <a16:colId xmlns:a16="http://schemas.microsoft.com/office/drawing/2014/main" val="20003"/>
                    </a:ext>
                  </a:extLst>
                </a:gridCol>
              </a:tblGrid>
              <a:tr h="1425193">
                <a:tc>
                  <a:txBody>
                    <a:bodyPr/>
                    <a:lstStyle/>
                    <a:p>
                      <a:pPr marL="0" lvl="0" indent="0" algn="ctr">
                        <a:lnSpc>
                          <a:spcPts val="3359"/>
                        </a:lnSpc>
                        <a:spcBef>
                          <a:spcPct val="0"/>
                        </a:spcBef>
                        <a:defRPr/>
                      </a:pPr>
                      <a:r>
                        <a:rPr lang="en-US" sz="2399" b="1" u="none" strike="noStrike">
                          <a:solidFill>
                            <a:srgbClr val="FCFCFC"/>
                          </a:solidFill>
                          <a:latin typeface="Poppins Medium"/>
                          <a:ea typeface="Poppins Medium"/>
                          <a:cs typeface="Poppins Medium"/>
                          <a:sym typeface="Poppins Medium"/>
                        </a:rPr>
                        <a:t>Approach</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marL="0" lvl="0" indent="0" algn="ctr">
                        <a:lnSpc>
                          <a:spcPts val="3359"/>
                        </a:lnSpc>
                        <a:spcBef>
                          <a:spcPct val="0"/>
                        </a:spcBef>
                        <a:defRPr/>
                      </a:pPr>
                      <a:r>
                        <a:rPr lang="en-US" sz="2399" b="1" u="none" strike="noStrike">
                          <a:solidFill>
                            <a:srgbClr val="FCFCFC"/>
                          </a:solidFill>
                          <a:latin typeface="Poppins Medium"/>
                          <a:ea typeface="Poppins Medium"/>
                          <a:cs typeface="Poppins Medium"/>
                          <a:sym typeface="Poppins Medium"/>
                        </a:rPr>
                        <a:t>Methodology</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marL="0" lvl="0" indent="0" algn="ctr">
                        <a:lnSpc>
                          <a:spcPts val="3359"/>
                        </a:lnSpc>
                        <a:spcBef>
                          <a:spcPct val="0"/>
                        </a:spcBef>
                        <a:defRPr/>
                      </a:pPr>
                      <a:r>
                        <a:rPr lang="en-US" sz="2399" b="1" u="none" strike="noStrike">
                          <a:solidFill>
                            <a:srgbClr val="FCFCFC"/>
                          </a:solidFill>
                          <a:latin typeface="Poppins Medium"/>
                          <a:ea typeface="Poppins Medium"/>
                          <a:cs typeface="Poppins Medium"/>
                          <a:sym typeface="Poppins Medium"/>
                        </a:rPr>
                        <a:t>Key Finding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marL="0" lvl="0" indent="0" algn="ctr">
                        <a:lnSpc>
                          <a:spcPts val="3359"/>
                        </a:lnSpc>
                        <a:spcBef>
                          <a:spcPct val="0"/>
                        </a:spcBef>
                        <a:defRPr/>
                      </a:pPr>
                      <a:r>
                        <a:rPr lang="en-US" sz="2399" b="1">
                          <a:solidFill>
                            <a:srgbClr val="FCFCFC"/>
                          </a:solidFill>
                          <a:latin typeface="Poppins Medium"/>
                          <a:ea typeface="Poppins Medium"/>
                          <a:cs typeface="Poppins Medium"/>
                          <a:sym typeface="Poppins Medium"/>
                        </a:rPr>
                        <a:t>Avg. Dic</a:t>
                      </a:r>
                      <a:r>
                        <a:rPr lang="en-US" sz="2399" b="1" u="none" strike="noStrike">
                          <a:solidFill>
                            <a:srgbClr val="FCFCFC"/>
                          </a:solidFill>
                          <a:latin typeface="Poppins Medium"/>
                          <a:ea typeface="Poppins Medium"/>
                          <a:cs typeface="Poppins Medium"/>
                          <a:sym typeface="Poppins Medium"/>
                        </a:rPr>
                        <a:t>e Score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extLst>
                  <a:ext uri="{0D108BD9-81ED-4DB2-BD59-A6C34878D82A}">
                    <a16:rowId xmlns:a16="http://schemas.microsoft.com/office/drawing/2014/main" val="10000"/>
                  </a:ext>
                </a:extLst>
              </a:tr>
              <a:tr h="1966179">
                <a:tc>
                  <a:txBody>
                    <a:bodyPr/>
                    <a:lstStyle/>
                    <a:p>
                      <a:pPr marL="0" lvl="0" indent="0" algn="ctr">
                        <a:lnSpc>
                          <a:spcPts val="2520"/>
                        </a:lnSpc>
                        <a:spcBef>
                          <a:spcPct val="0"/>
                        </a:spcBef>
                        <a:defRPr/>
                      </a:pPr>
                      <a:r>
                        <a:rPr lang="en-US" sz="1800" b="1" u="none" strike="noStrike" dirty="0">
                          <a:solidFill>
                            <a:srgbClr val="000000"/>
                          </a:solidFill>
                          <a:latin typeface="Poppins Bold"/>
                          <a:ea typeface="Poppins Bold"/>
                          <a:cs typeface="Poppins Bold"/>
                          <a:sym typeface="Poppins Bold"/>
                        </a:rPr>
                        <a:t>Classical CV</a:t>
                      </a:r>
                      <a:endParaRPr lang="en-US" sz="1100" dirty="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u="none" strike="noStrike" dirty="0">
                          <a:solidFill>
                            <a:srgbClr val="000000"/>
                          </a:solidFill>
                          <a:latin typeface="Poppins Medium"/>
                          <a:ea typeface="Poppins Medium"/>
                          <a:cs typeface="Poppins Medium"/>
                          <a:sym typeface="Poppins Medium"/>
                        </a:rPr>
                        <a:t>Thresholding &amp; Watershed</a:t>
                      </a:r>
                      <a:endParaRPr lang="en-US" sz="1100" dirty="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u="none" strike="noStrike" dirty="0">
                          <a:solidFill>
                            <a:srgbClr val="000000"/>
                          </a:solidFill>
                          <a:latin typeface="Poppins Bold"/>
                          <a:ea typeface="Poppins Bold"/>
                          <a:cs typeface="Poppins Bold"/>
                          <a:sym typeface="Poppins Bold"/>
                        </a:rPr>
                        <a:t>Brittle &amp; Parameter-Sensitive.</a:t>
                      </a:r>
                      <a:r>
                        <a:rPr lang="en-US" sz="1800" b="1" u="none" strike="noStrike" dirty="0">
                          <a:solidFill>
                            <a:srgbClr val="000000"/>
                          </a:solidFill>
                          <a:latin typeface="Poppins Medium"/>
                          <a:ea typeface="Poppins Medium"/>
                          <a:cs typeface="Poppins Medium"/>
                          <a:sym typeface="Poppins Medium"/>
                        </a:rPr>
                        <a:t> Fails on complex slides and requires constant manual tuning.</a:t>
                      </a:r>
                      <a:endParaRPr lang="en-US" sz="1100" dirty="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dirty="0">
                          <a:solidFill>
                            <a:srgbClr val="000000"/>
                          </a:solidFill>
                          <a:latin typeface="Poppins Medium"/>
                          <a:ea typeface="Poppins Medium"/>
                          <a:cs typeface="Poppins Medium"/>
                          <a:sym typeface="Poppins Medium"/>
                        </a:rPr>
                        <a:t>0.7463</a:t>
                      </a:r>
                      <a:endParaRPr lang="en-US" sz="1100" dirty="0"/>
                    </a:p>
                    <a:p>
                      <a:pPr marL="0" lvl="0" indent="0" algn="ctr">
                        <a:lnSpc>
                          <a:spcPts val="2520"/>
                        </a:lnSpc>
                        <a:spcBef>
                          <a:spcPct val="0"/>
                        </a:spcBef>
                      </a:pPr>
                      <a:r>
                        <a:rPr lang="en-US" sz="1800" b="1" dirty="0">
                          <a:solidFill>
                            <a:srgbClr val="000000"/>
                          </a:solidFill>
                          <a:latin typeface="Poppins Medium"/>
                          <a:ea typeface="Poppins Medium"/>
                          <a:cs typeface="Poppins Medium"/>
                          <a:sym typeface="Poppins Medium"/>
                        </a:rPr>
                        <a:t> ± 0.1287</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1"/>
                  </a:ext>
                </a:extLst>
              </a:tr>
              <a:tr h="1881001">
                <a:tc>
                  <a:txBody>
                    <a:bodyPr/>
                    <a:lstStyle/>
                    <a:p>
                      <a:pPr marL="0" lvl="0" indent="0" algn="ctr">
                        <a:lnSpc>
                          <a:spcPts val="2520"/>
                        </a:lnSpc>
                        <a:spcBef>
                          <a:spcPct val="0"/>
                        </a:spcBef>
                        <a:defRPr/>
                      </a:pPr>
                      <a:r>
                        <a:rPr lang="en-US" sz="1800" b="1" u="none" strike="noStrike">
                          <a:solidFill>
                            <a:srgbClr val="000000"/>
                          </a:solidFill>
                          <a:latin typeface="Poppins Bold"/>
                          <a:ea typeface="Poppins Bold"/>
                          <a:cs typeface="Poppins Bold"/>
                          <a:sym typeface="Poppins Bold"/>
                        </a:rPr>
                        <a:t>U-Net</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marL="0" lvl="0" indent="0" algn="ctr">
                        <a:lnSpc>
                          <a:spcPts val="2520"/>
                        </a:lnSpc>
                        <a:spcBef>
                          <a:spcPct val="0"/>
                        </a:spcBef>
                        <a:defRPr/>
                      </a:pPr>
                      <a:r>
                        <a:rPr lang="en-US" sz="1800" b="1" u="none" strike="noStrike">
                          <a:solidFill>
                            <a:srgbClr val="000000"/>
                          </a:solidFill>
                          <a:latin typeface="Poppins Medium"/>
                          <a:ea typeface="Poppins Medium"/>
                          <a:cs typeface="Poppins Medium"/>
                          <a:sym typeface="Poppins Medium"/>
                        </a:rPr>
                        <a:t>Supervised Deep Learning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marL="0" lvl="0" indent="0" algn="ctr">
                        <a:lnSpc>
                          <a:spcPts val="2520"/>
                        </a:lnSpc>
                        <a:spcBef>
                          <a:spcPct val="0"/>
                        </a:spcBef>
                        <a:defRPr/>
                      </a:pPr>
                      <a:r>
                        <a:rPr lang="en-US" sz="1800" b="1" u="none" strike="noStrike" dirty="0">
                          <a:solidFill>
                            <a:srgbClr val="000000"/>
                          </a:solidFill>
                          <a:latin typeface="Poppins Bold"/>
                          <a:ea typeface="Poppins Bold"/>
                          <a:cs typeface="Poppins Bold"/>
                          <a:sym typeface="Poppins Bold"/>
                        </a:rPr>
                        <a:t>Data-Starved.</a:t>
                      </a:r>
                      <a:r>
                        <a:rPr lang="en-US" sz="1800" b="1" u="none" strike="noStrike" dirty="0">
                          <a:solidFill>
                            <a:srgbClr val="000000"/>
                          </a:solidFill>
                          <a:latin typeface="Poppins Medium"/>
                          <a:ea typeface="Poppins Medium"/>
                          <a:cs typeface="Poppins Medium"/>
                          <a:sym typeface="Poppins Medium"/>
                        </a:rPr>
                        <a:t> The dataset is too small (60 oysters), leading to poor generalization.</a:t>
                      </a:r>
                      <a:endParaRPr lang="en-US" sz="1100" dirty="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marL="0" lvl="0" indent="0" algn="ctr">
                        <a:lnSpc>
                          <a:spcPts val="2520"/>
                        </a:lnSpc>
                        <a:spcBef>
                          <a:spcPct val="0"/>
                        </a:spcBef>
                        <a:defRPr/>
                      </a:pPr>
                      <a:r>
                        <a:rPr lang="en-US" sz="1800" b="1" dirty="0">
                          <a:solidFill>
                            <a:srgbClr val="000000"/>
                          </a:solidFill>
                          <a:latin typeface="Poppins Medium"/>
                          <a:ea typeface="Poppins Medium"/>
                          <a:cs typeface="Poppins Medium"/>
                          <a:sym typeface="Poppins Medium"/>
                        </a:rPr>
                        <a:t>0</a:t>
                      </a:r>
                      <a:r>
                        <a:rPr lang="en-US" sz="1800" b="1" u="none" strike="noStrike" dirty="0">
                          <a:solidFill>
                            <a:srgbClr val="000000"/>
                          </a:solidFill>
                          <a:latin typeface="Poppins Medium"/>
                          <a:ea typeface="Poppins Medium"/>
                          <a:cs typeface="Poppins Medium"/>
                          <a:sym typeface="Poppins Medium"/>
                        </a:rPr>
                        <a:t>.3801</a:t>
                      </a:r>
                      <a:endParaRPr lang="en-US" sz="1100" dirty="0"/>
                    </a:p>
                    <a:p>
                      <a:pPr marL="0" lvl="0" indent="0" algn="ctr">
                        <a:lnSpc>
                          <a:spcPts val="2520"/>
                        </a:lnSpc>
                        <a:spcBef>
                          <a:spcPct val="0"/>
                        </a:spcBef>
                      </a:pPr>
                      <a:r>
                        <a:rPr lang="en-US" sz="1800" b="1" u="none" strike="noStrike" dirty="0">
                          <a:solidFill>
                            <a:srgbClr val="000000"/>
                          </a:solidFill>
                          <a:latin typeface="Poppins Medium"/>
                          <a:ea typeface="Poppins Medium"/>
                          <a:cs typeface="Poppins Medium"/>
                          <a:sym typeface="Poppins Medium"/>
                        </a:rPr>
                        <a:t> ± 0.1104</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extLst>
                  <a:ext uri="{0D108BD9-81ED-4DB2-BD59-A6C34878D82A}">
                    <a16:rowId xmlns:a16="http://schemas.microsoft.com/office/drawing/2014/main" val="10002"/>
                  </a:ext>
                </a:extLst>
              </a:tr>
              <a:tr h="1551516">
                <a:tc>
                  <a:txBody>
                    <a:bodyPr/>
                    <a:lstStyle/>
                    <a:p>
                      <a:pPr marL="0" lvl="0" indent="0" algn="ctr">
                        <a:lnSpc>
                          <a:spcPts val="2520"/>
                        </a:lnSpc>
                        <a:spcBef>
                          <a:spcPct val="0"/>
                        </a:spcBef>
                        <a:defRPr/>
                      </a:pPr>
                      <a:r>
                        <a:rPr lang="en-US" sz="1800" b="1" u="none" strike="noStrike">
                          <a:solidFill>
                            <a:srgbClr val="000000"/>
                          </a:solidFill>
                          <a:latin typeface="Poppins Bold"/>
                          <a:ea typeface="Poppins Bold"/>
                          <a:cs typeface="Poppins Bold"/>
                          <a:sym typeface="Poppins Bold"/>
                        </a:rPr>
                        <a:t>SAM</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a:solidFill>
                            <a:srgbClr val="000000"/>
                          </a:solidFill>
                          <a:latin typeface="Poppins Medium"/>
                          <a:ea typeface="Poppins Medium"/>
                          <a:cs typeface="Poppins Medium"/>
                          <a:sym typeface="Poppins Medium"/>
                        </a:rPr>
                        <a:t>Promptable Foundation Model</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a:solidFill>
                            <a:srgbClr val="000000"/>
                          </a:solidFill>
                          <a:latin typeface="Poppins Bold"/>
                          <a:ea typeface="Poppins Bold"/>
                          <a:cs typeface="Poppins Bold"/>
                          <a:sym typeface="Poppins Bold"/>
                        </a:rPr>
                        <a:t>Most Robust &amp; Data-Efficient.</a:t>
                      </a:r>
                      <a:r>
                        <a:rPr lang="en-US" sz="1800" b="1">
                          <a:solidFill>
                            <a:srgbClr val="000000"/>
                          </a:solidFill>
                          <a:latin typeface="Poppins Medium"/>
                          <a:ea typeface="Poppins Medium"/>
                          <a:cs typeface="Poppins Medium"/>
                          <a:sym typeface="Poppins Medium"/>
                        </a:rPr>
                        <a:t> Intelligently handles fragmentation and leverages pre-trained knowledge.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dirty="0">
                          <a:solidFill>
                            <a:srgbClr val="000000"/>
                          </a:solidFill>
                          <a:latin typeface="Poppins Medium"/>
                          <a:ea typeface="Poppins Medium"/>
                          <a:cs typeface="Poppins Medium"/>
                          <a:sym typeface="Poppins Medium"/>
                        </a:rPr>
                        <a:t>0.8846</a:t>
                      </a:r>
                      <a:endParaRPr lang="en-US" sz="1100" dirty="0"/>
                    </a:p>
                    <a:p>
                      <a:pPr marL="0" lvl="0" indent="0" algn="ctr">
                        <a:lnSpc>
                          <a:spcPts val="2520"/>
                        </a:lnSpc>
                        <a:spcBef>
                          <a:spcPct val="0"/>
                        </a:spcBef>
                      </a:pPr>
                      <a:r>
                        <a:rPr lang="en-US" sz="1800" b="1" dirty="0">
                          <a:solidFill>
                            <a:srgbClr val="000000"/>
                          </a:solidFill>
                          <a:latin typeface="Poppins Medium"/>
                          <a:ea typeface="Poppins Medium"/>
                          <a:cs typeface="Poppins Medium"/>
                          <a:sym typeface="Poppins Medium"/>
                        </a:rPr>
                        <a:t> ±0.0600</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3"/>
                  </a:ext>
                </a:extLst>
              </a:tr>
            </a:tbl>
          </a:graphicData>
        </a:graphic>
      </p:graphicFrame>
      <p:sp>
        <p:nvSpPr>
          <p:cNvPr id="4" name="Title"/>
          <p:cNvSpPr txBox="1"/>
          <p:nvPr/>
        </p:nvSpPr>
        <p:spPr>
          <a:xfrm>
            <a:off x="2801125" y="-10090"/>
            <a:ext cx="12644697" cy="2569843"/>
          </a:xfrm>
          <a:prstGeom prst="rect">
            <a:avLst/>
          </a:prstGeom>
        </p:spPr>
        <p:txBody>
          <a:bodyPr lIns="0" tIns="0" rIns="0" bIns="0" rtlCol="0" anchor="t">
            <a:spAutoFit/>
          </a:bodyPr>
          <a:lstStyle/>
          <a:p>
            <a:pPr algn="ctr">
              <a:lnSpc>
                <a:spcPts val="10080"/>
              </a:lnSpc>
              <a:spcBef>
                <a:spcPct val="0"/>
              </a:spcBef>
            </a:pPr>
            <a:r>
              <a:rPr lang="en-US" sz="7200" b="1">
                <a:solidFill>
                  <a:srgbClr val="3C7FC0"/>
                </a:solidFill>
                <a:latin typeface="Poppins Bold"/>
                <a:ea typeface="Poppins Bold"/>
                <a:cs typeface="Poppins Bold"/>
                <a:sym typeface="Poppins Bold"/>
              </a:rPr>
              <a:t>Key Findings &amp; The Winning Approach</a:t>
            </a: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951116947"/>
              </p:ext>
            </p:extLst>
          </p:nvPr>
        </p:nvGraphicFramePr>
        <p:xfrm>
          <a:off x="2344623" y="2977490"/>
          <a:ext cx="13598755" cy="6823889"/>
        </p:xfrm>
        <a:graphic>
          <a:graphicData uri="http://schemas.openxmlformats.org/drawingml/2006/table">
            <a:tbl>
              <a:tblPr/>
              <a:tblGrid>
                <a:gridCol w="2690502">
                  <a:extLst>
                    <a:ext uri="{9D8B030D-6E8A-4147-A177-3AD203B41FA5}">
                      <a16:colId xmlns:a16="http://schemas.microsoft.com/office/drawing/2014/main" val="20000"/>
                    </a:ext>
                  </a:extLst>
                </a:gridCol>
                <a:gridCol w="3813064">
                  <a:extLst>
                    <a:ext uri="{9D8B030D-6E8A-4147-A177-3AD203B41FA5}">
                      <a16:colId xmlns:a16="http://schemas.microsoft.com/office/drawing/2014/main" val="20001"/>
                    </a:ext>
                  </a:extLst>
                </a:gridCol>
                <a:gridCol w="4896374">
                  <a:extLst>
                    <a:ext uri="{9D8B030D-6E8A-4147-A177-3AD203B41FA5}">
                      <a16:colId xmlns:a16="http://schemas.microsoft.com/office/drawing/2014/main" val="20002"/>
                    </a:ext>
                  </a:extLst>
                </a:gridCol>
                <a:gridCol w="2198815">
                  <a:extLst>
                    <a:ext uri="{9D8B030D-6E8A-4147-A177-3AD203B41FA5}">
                      <a16:colId xmlns:a16="http://schemas.microsoft.com/office/drawing/2014/main" val="20003"/>
                    </a:ext>
                  </a:extLst>
                </a:gridCol>
              </a:tblGrid>
              <a:tr h="1425193">
                <a:tc>
                  <a:txBody>
                    <a:bodyPr/>
                    <a:lstStyle/>
                    <a:p>
                      <a:pPr marL="0" lvl="0" indent="0" algn="ctr">
                        <a:lnSpc>
                          <a:spcPts val="3359"/>
                        </a:lnSpc>
                        <a:spcBef>
                          <a:spcPct val="0"/>
                        </a:spcBef>
                        <a:defRPr/>
                      </a:pPr>
                      <a:r>
                        <a:rPr lang="en-US" sz="2399" b="1" u="none" strike="noStrike">
                          <a:solidFill>
                            <a:srgbClr val="FCFCFC"/>
                          </a:solidFill>
                          <a:latin typeface="Poppins Medium"/>
                          <a:ea typeface="Poppins Medium"/>
                          <a:cs typeface="Poppins Medium"/>
                          <a:sym typeface="Poppins Medium"/>
                        </a:rPr>
                        <a:t>Approach</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marL="0" lvl="0" indent="0" algn="ctr">
                        <a:lnSpc>
                          <a:spcPts val="3359"/>
                        </a:lnSpc>
                        <a:spcBef>
                          <a:spcPct val="0"/>
                        </a:spcBef>
                        <a:defRPr/>
                      </a:pPr>
                      <a:r>
                        <a:rPr lang="en-US" sz="2399" b="1" u="none" strike="noStrike">
                          <a:solidFill>
                            <a:srgbClr val="FCFCFC"/>
                          </a:solidFill>
                          <a:latin typeface="Poppins Medium"/>
                          <a:ea typeface="Poppins Medium"/>
                          <a:cs typeface="Poppins Medium"/>
                          <a:sym typeface="Poppins Medium"/>
                        </a:rPr>
                        <a:t>Methodology</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marL="0" lvl="0" indent="0" algn="ctr">
                        <a:lnSpc>
                          <a:spcPts val="3359"/>
                        </a:lnSpc>
                        <a:spcBef>
                          <a:spcPct val="0"/>
                        </a:spcBef>
                        <a:defRPr/>
                      </a:pPr>
                      <a:r>
                        <a:rPr lang="en-US" sz="2399" b="1" u="none" strike="noStrike">
                          <a:solidFill>
                            <a:srgbClr val="FCFCFC"/>
                          </a:solidFill>
                          <a:latin typeface="Poppins Medium"/>
                          <a:ea typeface="Poppins Medium"/>
                          <a:cs typeface="Poppins Medium"/>
                          <a:sym typeface="Poppins Medium"/>
                        </a:rPr>
                        <a:t>Key Finding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marL="0" lvl="0" indent="0" algn="ctr">
                        <a:lnSpc>
                          <a:spcPts val="3359"/>
                        </a:lnSpc>
                        <a:spcBef>
                          <a:spcPct val="0"/>
                        </a:spcBef>
                        <a:defRPr/>
                      </a:pPr>
                      <a:r>
                        <a:rPr lang="en-US" sz="2399" b="1">
                          <a:solidFill>
                            <a:srgbClr val="FCFCFC"/>
                          </a:solidFill>
                          <a:latin typeface="Poppins Medium"/>
                          <a:ea typeface="Poppins Medium"/>
                          <a:cs typeface="Poppins Medium"/>
                          <a:sym typeface="Poppins Medium"/>
                        </a:rPr>
                        <a:t>Avg. Dic</a:t>
                      </a:r>
                      <a:r>
                        <a:rPr lang="en-US" sz="2399" b="1" u="none" strike="noStrike">
                          <a:solidFill>
                            <a:srgbClr val="FCFCFC"/>
                          </a:solidFill>
                          <a:latin typeface="Poppins Medium"/>
                          <a:ea typeface="Poppins Medium"/>
                          <a:cs typeface="Poppins Medium"/>
                          <a:sym typeface="Poppins Medium"/>
                        </a:rPr>
                        <a:t>e Score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extLst>
                  <a:ext uri="{0D108BD9-81ED-4DB2-BD59-A6C34878D82A}">
                    <a16:rowId xmlns:a16="http://schemas.microsoft.com/office/drawing/2014/main" val="10000"/>
                  </a:ext>
                </a:extLst>
              </a:tr>
              <a:tr h="1966179">
                <a:tc>
                  <a:txBody>
                    <a:bodyPr/>
                    <a:lstStyle/>
                    <a:p>
                      <a:pPr marL="0" lvl="0" indent="0" algn="ctr">
                        <a:lnSpc>
                          <a:spcPts val="2520"/>
                        </a:lnSpc>
                        <a:spcBef>
                          <a:spcPct val="0"/>
                        </a:spcBef>
                        <a:defRPr/>
                      </a:pPr>
                      <a:r>
                        <a:rPr lang="en-US" sz="1800" b="1" u="none" strike="noStrike">
                          <a:solidFill>
                            <a:srgbClr val="000000"/>
                          </a:solidFill>
                          <a:latin typeface="Poppins Bold"/>
                          <a:ea typeface="Poppins Bold"/>
                          <a:cs typeface="Poppins Bold"/>
                          <a:sym typeface="Poppins Bold"/>
                        </a:rPr>
                        <a:t>Classical CV</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u="none" strike="noStrike">
                          <a:solidFill>
                            <a:srgbClr val="000000"/>
                          </a:solidFill>
                          <a:latin typeface="Poppins Medium"/>
                          <a:ea typeface="Poppins Medium"/>
                          <a:cs typeface="Poppins Medium"/>
                          <a:sym typeface="Poppins Medium"/>
                        </a:rPr>
                        <a:t>Thresholding &amp; Watershed</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u="none" strike="noStrike">
                          <a:solidFill>
                            <a:srgbClr val="000000"/>
                          </a:solidFill>
                          <a:latin typeface="Poppins Bold"/>
                          <a:ea typeface="Poppins Bold"/>
                          <a:cs typeface="Poppins Bold"/>
                          <a:sym typeface="Poppins Bold"/>
                        </a:rPr>
                        <a:t>Brittle &amp; Parameter-Sensitive.</a:t>
                      </a:r>
                      <a:r>
                        <a:rPr lang="en-US" sz="1800" b="1" u="none" strike="noStrike">
                          <a:solidFill>
                            <a:srgbClr val="000000"/>
                          </a:solidFill>
                          <a:latin typeface="Poppins Medium"/>
                          <a:ea typeface="Poppins Medium"/>
                          <a:cs typeface="Poppins Medium"/>
                          <a:sym typeface="Poppins Medium"/>
                        </a:rPr>
                        <a:t> Fails on complex slides and requires constant manual tuning.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dirty="0">
                          <a:solidFill>
                            <a:srgbClr val="000000"/>
                          </a:solidFill>
                          <a:latin typeface="Poppins Medium"/>
                          <a:ea typeface="Poppins Medium"/>
                          <a:cs typeface="Poppins Medium"/>
                          <a:sym typeface="Poppins Medium"/>
                        </a:rPr>
                        <a:t>0.7463</a:t>
                      </a:r>
                      <a:endParaRPr lang="en-US" sz="1100" dirty="0"/>
                    </a:p>
                    <a:p>
                      <a:pPr marL="0" lvl="0" indent="0" algn="ctr">
                        <a:lnSpc>
                          <a:spcPts val="2520"/>
                        </a:lnSpc>
                        <a:spcBef>
                          <a:spcPct val="0"/>
                        </a:spcBef>
                      </a:pPr>
                      <a:r>
                        <a:rPr lang="en-US" sz="1800" b="1" dirty="0">
                          <a:solidFill>
                            <a:srgbClr val="000000"/>
                          </a:solidFill>
                          <a:latin typeface="Poppins Medium"/>
                          <a:ea typeface="Poppins Medium"/>
                          <a:cs typeface="Poppins Medium"/>
                          <a:sym typeface="Poppins Medium"/>
                        </a:rPr>
                        <a:t> ± 0.1287</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1"/>
                  </a:ext>
                </a:extLst>
              </a:tr>
              <a:tr h="1881001">
                <a:tc>
                  <a:txBody>
                    <a:bodyPr/>
                    <a:lstStyle/>
                    <a:p>
                      <a:pPr marL="0" lvl="0" indent="0" algn="ctr">
                        <a:lnSpc>
                          <a:spcPts val="2520"/>
                        </a:lnSpc>
                        <a:spcBef>
                          <a:spcPct val="0"/>
                        </a:spcBef>
                        <a:defRPr/>
                      </a:pPr>
                      <a:r>
                        <a:rPr lang="en-US" sz="1800" b="1" u="none" strike="noStrike">
                          <a:solidFill>
                            <a:srgbClr val="000000"/>
                          </a:solidFill>
                          <a:latin typeface="Poppins Bold"/>
                          <a:ea typeface="Poppins Bold"/>
                          <a:cs typeface="Poppins Bold"/>
                          <a:sym typeface="Poppins Bold"/>
                        </a:rPr>
                        <a:t>U-Net</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marL="0" lvl="0" indent="0" algn="ctr">
                        <a:lnSpc>
                          <a:spcPts val="2520"/>
                        </a:lnSpc>
                        <a:spcBef>
                          <a:spcPct val="0"/>
                        </a:spcBef>
                        <a:defRPr/>
                      </a:pPr>
                      <a:r>
                        <a:rPr lang="en-US" sz="1800" b="1" u="none" strike="noStrike">
                          <a:solidFill>
                            <a:srgbClr val="000000"/>
                          </a:solidFill>
                          <a:latin typeface="Poppins Medium"/>
                          <a:ea typeface="Poppins Medium"/>
                          <a:cs typeface="Poppins Medium"/>
                          <a:sym typeface="Poppins Medium"/>
                        </a:rPr>
                        <a:t>Supervised Deep Learning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marL="0" lvl="0" indent="0" algn="ctr">
                        <a:lnSpc>
                          <a:spcPts val="2520"/>
                        </a:lnSpc>
                        <a:spcBef>
                          <a:spcPct val="0"/>
                        </a:spcBef>
                        <a:defRPr/>
                      </a:pPr>
                      <a:r>
                        <a:rPr lang="en-US" sz="1800" b="1" u="none" strike="noStrike">
                          <a:solidFill>
                            <a:srgbClr val="000000"/>
                          </a:solidFill>
                          <a:latin typeface="Poppins Bold"/>
                          <a:ea typeface="Poppins Bold"/>
                          <a:cs typeface="Poppins Bold"/>
                          <a:sym typeface="Poppins Bold"/>
                        </a:rPr>
                        <a:t>Severely Overfit.</a:t>
                      </a:r>
                      <a:r>
                        <a:rPr lang="en-US" sz="1800" b="1" u="none" strike="noStrike">
                          <a:solidFill>
                            <a:srgbClr val="000000"/>
                          </a:solidFill>
                          <a:latin typeface="Poppins Medium"/>
                          <a:ea typeface="Poppins Medium"/>
                          <a:cs typeface="Poppins Medium"/>
                          <a:sym typeface="Poppins Medium"/>
                        </a:rPr>
                        <a:t> The model was data-starved by the small dataset, leading to poor generalization.</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marL="0" lvl="0" indent="0" algn="ctr">
                        <a:lnSpc>
                          <a:spcPts val="2520"/>
                        </a:lnSpc>
                        <a:spcBef>
                          <a:spcPct val="0"/>
                        </a:spcBef>
                        <a:defRPr/>
                      </a:pPr>
                      <a:r>
                        <a:rPr lang="en-US" sz="1800" b="1" dirty="0">
                          <a:solidFill>
                            <a:srgbClr val="000000"/>
                          </a:solidFill>
                          <a:latin typeface="Poppins Medium"/>
                          <a:ea typeface="Poppins Medium"/>
                          <a:cs typeface="Poppins Medium"/>
                          <a:sym typeface="Poppins Medium"/>
                        </a:rPr>
                        <a:t>0</a:t>
                      </a:r>
                      <a:r>
                        <a:rPr lang="en-US" sz="1800" b="1" u="none" strike="noStrike" dirty="0">
                          <a:solidFill>
                            <a:srgbClr val="000000"/>
                          </a:solidFill>
                          <a:latin typeface="Poppins Medium"/>
                          <a:ea typeface="Poppins Medium"/>
                          <a:cs typeface="Poppins Medium"/>
                          <a:sym typeface="Poppins Medium"/>
                        </a:rPr>
                        <a:t>.3801</a:t>
                      </a:r>
                      <a:endParaRPr lang="en-US" sz="1100" dirty="0"/>
                    </a:p>
                    <a:p>
                      <a:pPr marL="0" lvl="0" indent="0" algn="ctr">
                        <a:lnSpc>
                          <a:spcPts val="2520"/>
                        </a:lnSpc>
                        <a:spcBef>
                          <a:spcPct val="0"/>
                        </a:spcBef>
                      </a:pPr>
                      <a:r>
                        <a:rPr lang="en-US" sz="1800" b="1" u="none" strike="noStrike" dirty="0">
                          <a:solidFill>
                            <a:srgbClr val="000000"/>
                          </a:solidFill>
                          <a:latin typeface="Poppins Medium"/>
                          <a:ea typeface="Poppins Medium"/>
                          <a:cs typeface="Poppins Medium"/>
                          <a:sym typeface="Poppins Medium"/>
                        </a:rPr>
                        <a:t> ± 0.1104</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extLst>
                  <a:ext uri="{0D108BD9-81ED-4DB2-BD59-A6C34878D82A}">
                    <a16:rowId xmlns:a16="http://schemas.microsoft.com/office/drawing/2014/main" val="10002"/>
                  </a:ext>
                </a:extLst>
              </a:tr>
              <a:tr h="1551516">
                <a:tc>
                  <a:txBody>
                    <a:bodyPr/>
                    <a:lstStyle/>
                    <a:p>
                      <a:pPr marL="0" lvl="0" indent="0" algn="ctr">
                        <a:lnSpc>
                          <a:spcPts val="2520"/>
                        </a:lnSpc>
                        <a:spcBef>
                          <a:spcPct val="0"/>
                        </a:spcBef>
                        <a:defRPr/>
                      </a:pPr>
                      <a:r>
                        <a:rPr lang="en-US" sz="1800" b="1" u="none" strike="noStrike">
                          <a:solidFill>
                            <a:srgbClr val="000000"/>
                          </a:solidFill>
                          <a:latin typeface="Poppins Bold"/>
                          <a:ea typeface="Poppins Bold"/>
                          <a:cs typeface="Poppins Bold"/>
                          <a:sym typeface="Poppins Bold"/>
                        </a:rPr>
                        <a:t>SAM</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a:solidFill>
                            <a:srgbClr val="000000"/>
                          </a:solidFill>
                          <a:latin typeface="Poppins Medium"/>
                          <a:ea typeface="Poppins Medium"/>
                          <a:cs typeface="Poppins Medium"/>
                          <a:sym typeface="Poppins Medium"/>
                        </a:rPr>
                        <a:t>Promptable Foundation Model</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a:solidFill>
                            <a:srgbClr val="000000"/>
                          </a:solidFill>
                          <a:latin typeface="Poppins Bold"/>
                          <a:ea typeface="Poppins Bold"/>
                          <a:cs typeface="Poppins Bold"/>
                          <a:sym typeface="Poppins Bold"/>
                        </a:rPr>
                        <a:t>Most Robust &amp; Data-Efficient.</a:t>
                      </a:r>
                      <a:r>
                        <a:rPr lang="en-US" sz="1800" b="1">
                          <a:solidFill>
                            <a:srgbClr val="000000"/>
                          </a:solidFill>
                          <a:latin typeface="Poppins Medium"/>
                          <a:ea typeface="Poppins Medium"/>
                          <a:cs typeface="Poppins Medium"/>
                          <a:sym typeface="Poppins Medium"/>
                        </a:rPr>
                        <a:t> Intelligently handles fragmentation and leverages pre-trained knowledge.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dirty="0">
                          <a:solidFill>
                            <a:srgbClr val="000000"/>
                          </a:solidFill>
                          <a:latin typeface="Poppins Medium"/>
                          <a:ea typeface="Poppins Medium"/>
                          <a:cs typeface="Poppins Medium"/>
                          <a:sym typeface="Poppins Medium"/>
                        </a:rPr>
                        <a:t>0.8846</a:t>
                      </a:r>
                      <a:endParaRPr lang="en-US" sz="1100" dirty="0"/>
                    </a:p>
                    <a:p>
                      <a:pPr marL="0" lvl="0" indent="0" algn="ctr">
                        <a:lnSpc>
                          <a:spcPts val="2520"/>
                        </a:lnSpc>
                        <a:spcBef>
                          <a:spcPct val="0"/>
                        </a:spcBef>
                      </a:pPr>
                      <a:r>
                        <a:rPr lang="en-US" sz="1800" b="1" dirty="0">
                          <a:solidFill>
                            <a:srgbClr val="000000"/>
                          </a:solidFill>
                          <a:latin typeface="Poppins Medium"/>
                          <a:ea typeface="Poppins Medium"/>
                          <a:cs typeface="Poppins Medium"/>
                          <a:sym typeface="Poppins Medium"/>
                        </a:rPr>
                        <a:t> ±0.0600</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3"/>
                  </a:ext>
                </a:extLst>
              </a:tr>
            </a:tbl>
          </a:graphicData>
        </a:graphic>
      </p:graphicFrame>
      <p:sp>
        <p:nvSpPr>
          <p:cNvPr id="4" name="TextBox 4"/>
          <p:cNvSpPr txBox="1"/>
          <p:nvPr/>
        </p:nvSpPr>
        <p:spPr>
          <a:xfrm>
            <a:off x="2801125" y="-10090"/>
            <a:ext cx="12644697" cy="2569843"/>
          </a:xfrm>
          <a:prstGeom prst="rect">
            <a:avLst/>
          </a:prstGeom>
        </p:spPr>
        <p:txBody>
          <a:bodyPr lIns="0" tIns="0" rIns="0" bIns="0" rtlCol="0" anchor="t">
            <a:spAutoFit/>
          </a:bodyPr>
          <a:lstStyle/>
          <a:p>
            <a:pPr algn="ctr">
              <a:lnSpc>
                <a:spcPts val="10080"/>
              </a:lnSpc>
              <a:spcBef>
                <a:spcPct val="0"/>
              </a:spcBef>
            </a:pPr>
            <a:r>
              <a:rPr lang="en-US" sz="7200" b="1">
                <a:solidFill>
                  <a:srgbClr val="3C7FC0"/>
                </a:solidFill>
                <a:latin typeface="Poppins Bold"/>
                <a:ea typeface="Poppins Bold"/>
                <a:cs typeface="Poppins Bold"/>
                <a:sym typeface="Poppins Bold"/>
              </a:rPr>
              <a:t>Key Findings &amp; The Winning Approach</a:t>
            </a:r>
          </a:p>
        </p:txBody>
      </p:sp>
      <p:grpSp>
        <p:nvGrpSpPr>
          <p:cNvPr id="5" name="Group 5"/>
          <p:cNvGrpSpPr/>
          <p:nvPr/>
        </p:nvGrpSpPr>
        <p:grpSpPr>
          <a:xfrm>
            <a:off x="0" y="0"/>
            <a:ext cx="18288000" cy="10287000"/>
            <a:chOff x="0" y="0"/>
            <a:chExt cx="4816593" cy="2709333"/>
          </a:xfrm>
        </p:grpSpPr>
        <p:sp>
          <p:nvSpPr>
            <p:cNvPr id="6" name="Freeform 6"/>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9804"/>
              </a:srgbClr>
            </a:solidFill>
          </p:spPr>
          <p:txBody>
            <a:bodyPr/>
            <a:lstStyle/>
            <a:p>
              <a:endParaRPr lang="en-US"/>
            </a:p>
          </p:txBody>
        </p:sp>
        <p:sp>
          <p:nvSpPr>
            <p:cNvPr id="7" name="TextBox 7"/>
            <p:cNvSpPr txBox="1"/>
            <p:nvPr/>
          </p:nvSpPr>
          <p:spPr>
            <a:xfrm>
              <a:off x="0" y="-57150"/>
              <a:ext cx="4816593" cy="2766483"/>
            </a:xfrm>
            <a:prstGeom prst="rect">
              <a:avLst/>
            </a:prstGeom>
          </p:spPr>
          <p:txBody>
            <a:bodyPr lIns="50800" tIns="50800" rIns="50800" bIns="50800" rtlCol="0" anchor="ctr"/>
            <a:lstStyle/>
            <a:p>
              <a:pPr algn="ctr">
                <a:lnSpc>
                  <a:spcPts val="3080"/>
                </a:lnSpc>
              </a:pPr>
              <a:endParaRPr/>
            </a:p>
          </p:txBody>
        </p:sp>
      </p:grpSp>
      <p:grpSp>
        <p:nvGrpSpPr>
          <p:cNvPr id="75" name="Group 74">
            <a:extLst>
              <a:ext uri="{FF2B5EF4-FFF2-40B4-BE49-F238E27FC236}">
                <a16:creationId xmlns:a16="http://schemas.microsoft.com/office/drawing/2014/main" id="{168F9116-784F-FB19-188D-0D4C6411B0DB}"/>
              </a:ext>
            </a:extLst>
          </p:cNvPr>
          <p:cNvGrpSpPr/>
          <p:nvPr/>
        </p:nvGrpSpPr>
        <p:grpSpPr>
          <a:xfrm>
            <a:off x="2216919" y="2159797"/>
            <a:ext cx="13854161" cy="5967407"/>
            <a:chOff x="2216919" y="2159797"/>
            <a:chExt cx="13854161" cy="5967407"/>
          </a:xfrm>
        </p:grpSpPr>
        <p:grpSp>
          <p:nvGrpSpPr>
            <p:cNvPr id="8" name="Group 8"/>
            <p:cNvGrpSpPr/>
            <p:nvPr/>
          </p:nvGrpSpPr>
          <p:grpSpPr>
            <a:xfrm>
              <a:off x="4227195" y="3119438"/>
              <a:ext cx="1412558" cy="315278"/>
              <a:chOff x="0" y="0"/>
              <a:chExt cx="1883410" cy="420370"/>
            </a:xfrm>
          </p:grpSpPr>
          <p:sp>
            <p:nvSpPr>
              <p:cNvPr id="9" name="Freeform 9"/>
              <p:cNvSpPr/>
              <p:nvPr/>
            </p:nvSpPr>
            <p:spPr>
              <a:xfrm>
                <a:off x="48260" y="44450"/>
                <a:ext cx="1785620" cy="334010"/>
              </a:xfrm>
              <a:custGeom>
                <a:avLst/>
                <a:gdLst/>
                <a:ahLst/>
                <a:cxnLst/>
                <a:rect l="l" t="t" r="r" b="b"/>
                <a:pathLst>
                  <a:path w="1785620" h="334010">
                    <a:moveTo>
                      <a:pt x="208280" y="20320"/>
                    </a:moveTo>
                    <a:cubicBezTo>
                      <a:pt x="1033780" y="22860"/>
                      <a:pt x="1186180" y="39370"/>
                      <a:pt x="1319530" y="35560"/>
                    </a:cubicBezTo>
                    <a:cubicBezTo>
                      <a:pt x="1427480" y="31750"/>
                      <a:pt x="1537970" y="8890"/>
                      <a:pt x="1611630" y="6350"/>
                    </a:cubicBezTo>
                    <a:cubicBezTo>
                      <a:pt x="1657350" y="5080"/>
                      <a:pt x="1692910" y="0"/>
                      <a:pt x="1722120" y="8890"/>
                    </a:cubicBezTo>
                    <a:cubicBezTo>
                      <a:pt x="1742440" y="15240"/>
                      <a:pt x="1760220" y="25400"/>
                      <a:pt x="1770380" y="41910"/>
                    </a:cubicBezTo>
                    <a:cubicBezTo>
                      <a:pt x="1781810" y="60960"/>
                      <a:pt x="1784350" y="99060"/>
                      <a:pt x="1780540" y="118110"/>
                    </a:cubicBezTo>
                    <a:cubicBezTo>
                      <a:pt x="1776730" y="132080"/>
                      <a:pt x="1769110" y="142240"/>
                      <a:pt x="1757680" y="151130"/>
                    </a:cubicBezTo>
                    <a:cubicBezTo>
                      <a:pt x="1744980" y="161290"/>
                      <a:pt x="1710690" y="158750"/>
                      <a:pt x="1703070" y="172720"/>
                    </a:cubicBezTo>
                    <a:cubicBezTo>
                      <a:pt x="1694180" y="187960"/>
                      <a:pt x="1722120" y="224790"/>
                      <a:pt x="1714500" y="248920"/>
                    </a:cubicBezTo>
                    <a:cubicBezTo>
                      <a:pt x="1708150" y="273050"/>
                      <a:pt x="1681480" y="302260"/>
                      <a:pt x="1658620" y="314960"/>
                    </a:cubicBezTo>
                    <a:cubicBezTo>
                      <a:pt x="1637030" y="326390"/>
                      <a:pt x="1615440" y="322580"/>
                      <a:pt x="1581150" y="323850"/>
                    </a:cubicBezTo>
                    <a:cubicBezTo>
                      <a:pt x="1520190" y="326390"/>
                      <a:pt x="1388110" y="320040"/>
                      <a:pt x="1322070" y="308610"/>
                    </a:cubicBezTo>
                    <a:cubicBezTo>
                      <a:pt x="1280160" y="300990"/>
                      <a:pt x="1253490" y="278130"/>
                      <a:pt x="1223010" y="275590"/>
                    </a:cubicBezTo>
                    <a:cubicBezTo>
                      <a:pt x="1195070" y="274320"/>
                      <a:pt x="1172210" y="290830"/>
                      <a:pt x="1144270" y="289560"/>
                    </a:cubicBezTo>
                    <a:cubicBezTo>
                      <a:pt x="1107440" y="288290"/>
                      <a:pt x="1060450" y="259080"/>
                      <a:pt x="1023620" y="256540"/>
                    </a:cubicBezTo>
                    <a:cubicBezTo>
                      <a:pt x="993140" y="255270"/>
                      <a:pt x="976630" y="269240"/>
                      <a:pt x="939800" y="271780"/>
                    </a:cubicBezTo>
                    <a:cubicBezTo>
                      <a:pt x="864870" y="276860"/>
                      <a:pt x="716280" y="274320"/>
                      <a:pt x="603250" y="260350"/>
                    </a:cubicBezTo>
                    <a:cubicBezTo>
                      <a:pt x="488950" y="247650"/>
                      <a:pt x="273050" y="224790"/>
                      <a:pt x="260350" y="189230"/>
                    </a:cubicBezTo>
                    <a:cubicBezTo>
                      <a:pt x="255270" y="171450"/>
                      <a:pt x="307340" y="124460"/>
                      <a:pt x="316230" y="127000"/>
                    </a:cubicBezTo>
                    <a:cubicBezTo>
                      <a:pt x="323850" y="130810"/>
                      <a:pt x="320040" y="201930"/>
                      <a:pt x="311150" y="204470"/>
                    </a:cubicBezTo>
                    <a:cubicBezTo>
                      <a:pt x="300990" y="208280"/>
                      <a:pt x="255270" y="157480"/>
                      <a:pt x="259080" y="146050"/>
                    </a:cubicBezTo>
                    <a:cubicBezTo>
                      <a:pt x="265430" y="132080"/>
                      <a:pt x="308610" y="135890"/>
                      <a:pt x="356870" y="133350"/>
                    </a:cubicBezTo>
                    <a:cubicBezTo>
                      <a:pt x="496570" y="123190"/>
                      <a:pt x="1068070" y="114300"/>
                      <a:pt x="1183640" y="135890"/>
                    </a:cubicBezTo>
                    <a:cubicBezTo>
                      <a:pt x="1215390" y="142240"/>
                      <a:pt x="1228090" y="146050"/>
                      <a:pt x="1242060" y="158750"/>
                    </a:cubicBezTo>
                    <a:cubicBezTo>
                      <a:pt x="1257300" y="171450"/>
                      <a:pt x="1268730" y="196850"/>
                      <a:pt x="1272540" y="214630"/>
                    </a:cubicBezTo>
                    <a:cubicBezTo>
                      <a:pt x="1275080" y="229870"/>
                      <a:pt x="1271270" y="243840"/>
                      <a:pt x="1267460" y="256540"/>
                    </a:cubicBezTo>
                    <a:cubicBezTo>
                      <a:pt x="1262380" y="270510"/>
                      <a:pt x="1254760" y="283210"/>
                      <a:pt x="1242060" y="292100"/>
                    </a:cubicBezTo>
                    <a:cubicBezTo>
                      <a:pt x="1228090" y="303530"/>
                      <a:pt x="1210310" y="309880"/>
                      <a:pt x="1183640" y="314960"/>
                    </a:cubicBezTo>
                    <a:cubicBezTo>
                      <a:pt x="1127760" y="323850"/>
                      <a:pt x="1007110" y="311150"/>
                      <a:pt x="918210" y="303530"/>
                    </a:cubicBezTo>
                    <a:cubicBezTo>
                      <a:pt x="829310" y="294640"/>
                      <a:pt x="758190" y="274320"/>
                      <a:pt x="652780" y="267970"/>
                    </a:cubicBezTo>
                    <a:cubicBezTo>
                      <a:pt x="495300" y="257810"/>
                      <a:pt x="152400" y="300990"/>
                      <a:pt x="67310" y="275590"/>
                    </a:cubicBezTo>
                    <a:cubicBezTo>
                      <a:pt x="41910" y="267970"/>
                      <a:pt x="30480" y="259080"/>
                      <a:pt x="20320" y="242570"/>
                    </a:cubicBezTo>
                    <a:cubicBezTo>
                      <a:pt x="7620" y="223520"/>
                      <a:pt x="0" y="182880"/>
                      <a:pt x="7620" y="160020"/>
                    </a:cubicBezTo>
                    <a:cubicBezTo>
                      <a:pt x="15240" y="135890"/>
                      <a:pt x="45720" y="109220"/>
                      <a:pt x="68580" y="102870"/>
                    </a:cubicBezTo>
                    <a:cubicBezTo>
                      <a:pt x="92710" y="95250"/>
                      <a:pt x="132080" y="105410"/>
                      <a:pt x="151130" y="120650"/>
                    </a:cubicBezTo>
                    <a:cubicBezTo>
                      <a:pt x="170180" y="137160"/>
                      <a:pt x="182880" y="176530"/>
                      <a:pt x="181610" y="199390"/>
                    </a:cubicBezTo>
                    <a:cubicBezTo>
                      <a:pt x="181610" y="218440"/>
                      <a:pt x="170180" y="238760"/>
                      <a:pt x="157480" y="251460"/>
                    </a:cubicBezTo>
                    <a:cubicBezTo>
                      <a:pt x="144780" y="264160"/>
                      <a:pt x="124460" y="275590"/>
                      <a:pt x="106680" y="278130"/>
                    </a:cubicBezTo>
                    <a:cubicBezTo>
                      <a:pt x="88900" y="280670"/>
                      <a:pt x="66040" y="278130"/>
                      <a:pt x="49530" y="267970"/>
                    </a:cubicBezTo>
                    <a:cubicBezTo>
                      <a:pt x="30480" y="255270"/>
                      <a:pt x="7620" y="220980"/>
                      <a:pt x="2540" y="198120"/>
                    </a:cubicBezTo>
                    <a:cubicBezTo>
                      <a:pt x="0" y="179070"/>
                      <a:pt x="5080" y="157480"/>
                      <a:pt x="16510" y="142240"/>
                    </a:cubicBezTo>
                    <a:cubicBezTo>
                      <a:pt x="29210" y="123190"/>
                      <a:pt x="50800" y="110490"/>
                      <a:pt x="88900" y="99060"/>
                    </a:cubicBezTo>
                    <a:cubicBezTo>
                      <a:pt x="184150" y="72390"/>
                      <a:pt x="480060" y="81280"/>
                      <a:pt x="632460" y="88900"/>
                    </a:cubicBezTo>
                    <a:cubicBezTo>
                      <a:pt x="742950" y="93980"/>
                      <a:pt x="822960" y="115570"/>
                      <a:pt x="918210" y="123190"/>
                    </a:cubicBezTo>
                    <a:cubicBezTo>
                      <a:pt x="1013460" y="132080"/>
                      <a:pt x="1149350" y="119380"/>
                      <a:pt x="1205230" y="138430"/>
                    </a:cubicBezTo>
                    <a:cubicBezTo>
                      <a:pt x="1230630" y="147320"/>
                      <a:pt x="1245870" y="158750"/>
                      <a:pt x="1257300" y="175260"/>
                    </a:cubicBezTo>
                    <a:cubicBezTo>
                      <a:pt x="1268730" y="190500"/>
                      <a:pt x="1273810" y="217170"/>
                      <a:pt x="1272540" y="236220"/>
                    </a:cubicBezTo>
                    <a:cubicBezTo>
                      <a:pt x="1270000" y="255270"/>
                      <a:pt x="1257300" y="279400"/>
                      <a:pt x="1242060" y="292100"/>
                    </a:cubicBezTo>
                    <a:cubicBezTo>
                      <a:pt x="1228090" y="304800"/>
                      <a:pt x="1215390" y="308610"/>
                      <a:pt x="1183640" y="314960"/>
                    </a:cubicBezTo>
                    <a:cubicBezTo>
                      <a:pt x="1075690" y="334010"/>
                      <a:pt x="615950" y="321310"/>
                      <a:pt x="448310" y="316230"/>
                    </a:cubicBezTo>
                    <a:cubicBezTo>
                      <a:pt x="361950" y="313690"/>
                      <a:pt x="300990" y="314960"/>
                      <a:pt x="252730" y="304800"/>
                    </a:cubicBezTo>
                    <a:cubicBezTo>
                      <a:pt x="222250" y="298450"/>
                      <a:pt x="199390" y="295910"/>
                      <a:pt x="180340" y="278130"/>
                    </a:cubicBezTo>
                    <a:cubicBezTo>
                      <a:pt x="154940" y="252730"/>
                      <a:pt x="129540" y="186690"/>
                      <a:pt x="129540" y="149860"/>
                    </a:cubicBezTo>
                    <a:cubicBezTo>
                      <a:pt x="129540" y="123190"/>
                      <a:pt x="138430" y="99060"/>
                      <a:pt x="156210" y="78740"/>
                    </a:cubicBezTo>
                    <a:cubicBezTo>
                      <a:pt x="180340" y="50800"/>
                      <a:pt x="219710" y="22860"/>
                      <a:pt x="270510" y="13970"/>
                    </a:cubicBezTo>
                    <a:cubicBezTo>
                      <a:pt x="355600" y="0"/>
                      <a:pt x="506730" y="68580"/>
                      <a:pt x="633730" y="82550"/>
                    </a:cubicBezTo>
                    <a:cubicBezTo>
                      <a:pt x="769620" y="99060"/>
                      <a:pt x="911860" y="90170"/>
                      <a:pt x="1060450" y="100330"/>
                    </a:cubicBezTo>
                    <a:cubicBezTo>
                      <a:pt x="1225550" y="111760"/>
                      <a:pt x="1512570" y="191770"/>
                      <a:pt x="1581150" y="151130"/>
                    </a:cubicBezTo>
                    <a:cubicBezTo>
                      <a:pt x="1607820" y="134620"/>
                      <a:pt x="1593850" y="97790"/>
                      <a:pt x="1611630" y="74930"/>
                    </a:cubicBezTo>
                    <a:cubicBezTo>
                      <a:pt x="1631950" y="48260"/>
                      <a:pt x="1681480" y="12700"/>
                      <a:pt x="1701800" y="6350"/>
                    </a:cubicBezTo>
                    <a:cubicBezTo>
                      <a:pt x="1709420" y="3810"/>
                      <a:pt x="1713230" y="6350"/>
                      <a:pt x="1722120" y="8890"/>
                    </a:cubicBezTo>
                    <a:cubicBezTo>
                      <a:pt x="1734820" y="13970"/>
                      <a:pt x="1760220" y="29210"/>
                      <a:pt x="1770380" y="41910"/>
                    </a:cubicBezTo>
                    <a:cubicBezTo>
                      <a:pt x="1779270" y="52070"/>
                      <a:pt x="1783080" y="66040"/>
                      <a:pt x="1784350" y="78740"/>
                    </a:cubicBezTo>
                    <a:cubicBezTo>
                      <a:pt x="1785620" y="91440"/>
                      <a:pt x="1785620" y="105410"/>
                      <a:pt x="1780540" y="118110"/>
                    </a:cubicBezTo>
                    <a:cubicBezTo>
                      <a:pt x="1772920" y="133350"/>
                      <a:pt x="1765300" y="151130"/>
                      <a:pt x="1741170" y="162560"/>
                    </a:cubicBezTo>
                    <a:cubicBezTo>
                      <a:pt x="1682750" y="193040"/>
                      <a:pt x="1501140" y="194310"/>
                      <a:pt x="1367790" y="196850"/>
                    </a:cubicBezTo>
                    <a:cubicBezTo>
                      <a:pt x="1212850" y="200660"/>
                      <a:pt x="1049020" y="180340"/>
                      <a:pt x="869950" y="176530"/>
                    </a:cubicBezTo>
                    <a:cubicBezTo>
                      <a:pt x="660400" y="171450"/>
                      <a:pt x="280670" y="203200"/>
                      <a:pt x="189230" y="173990"/>
                    </a:cubicBezTo>
                    <a:cubicBezTo>
                      <a:pt x="162560" y="165100"/>
                      <a:pt x="153670" y="156210"/>
                      <a:pt x="143510" y="142240"/>
                    </a:cubicBezTo>
                    <a:cubicBezTo>
                      <a:pt x="133350" y="128270"/>
                      <a:pt x="128270" y="105410"/>
                      <a:pt x="130810" y="88900"/>
                    </a:cubicBezTo>
                    <a:cubicBezTo>
                      <a:pt x="132080" y="71120"/>
                      <a:pt x="143510" y="50800"/>
                      <a:pt x="156210" y="39370"/>
                    </a:cubicBezTo>
                    <a:cubicBezTo>
                      <a:pt x="168910" y="27940"/>
                      <a:pt x="208280" y="20320"/>
                      <a:pt x="208280" y="20320"/>
                    </a:cubicBezTo>
                  </a:path>
                </a:pathLst>
              </a:custGeom>
              <a:solidFill>
                <a:srgbClr val="FFFFFF"/>
              </a:solidFill>
              <a:ln cap="sq">
                <a:noFill/>
                <a:prstDash val="solid"/>
                <a:miter/>
              </a:ln>
            </p:spPr>
            <p:txBody>
              <a:bodyPr/>
              <a:lstStyle/>
              <a:p>
                <a:endParaRPr lang="en-US"/>
              </a:p>
            </p:txBody>
          </p:sp>
        </p:grpSp>
        <p:grpSp>
          <p:nvGrpSpPr>
            <p:cNvPr id="10" name="Group 10"/>
            <p:cNvGrpSpPr/>
            <p:nvPr/>
          </p:nvGrpSpPr>
          <p:grpSpPr>
            <a:xfrm>
              <a:off x="8515350" y="3118485"/>
              <a:ext cx="1263015" cy="318135"/>
              <a:chOff x="0" y="0"/>
              <a:chExt cx="1684020" cy="424180"/>
            </a:xfrm>
          </p:grpSpPr>
          <p:sp>
            <p:nvSpPr>
              <p:cNvPr id="11" name="Freeform 11"/>
              <p:cNvSpPr/>
              <p:nvPr/>
            </p:nvSpPr>
            <p:spPr>
              <a:xfrm>
                <a:off x="41910" y="53340"/>
                <a:ext cx="1591310" cy="353060"/>
              </a:xfrm>
              <a:custGeom>
                <a:avLst/>
                <a:gdLst/>
                <a:ahLst/>
                <a:cxnLst/>
                <a:rect l="l" t="t" r="r" b="b"/>
                <a:pathLst>
                  <a:path w="1591310" h="353060">
                    <a:moveTo>
                      <a:pt x="123190" y="0"/>
                    </a:moveTo>
                    <a:cubicBezTo>
                      <a:pt x="624840" y="1270"/>
                      <a:pt x="787400" y="22860"/>
                      <a:pt x="953770" y="29210"/>
                    </a:cubicBezTo>
                    <a:cubicBezTo>
                      <a:pt x="1135380" y="36830"/>
                      <a:pt x="1447800" y="16510"/>
                      <a:pt x="1524000" y="36830"/>
                    </a:cubicBezTo>
                    <a:cubicBezTo>
                      <a:pt x="1545590" y="41910"/>
                      <a:pt x="1550670" y="46990"/>
                      <a:pt x="1560830" y="55880"/>
                    </a:cubicBezTo>
                    <a:cubicBezTo>
                      <a:pt x="1570990" y="64770"/>
                      <a:pt x="1579880" y="77470"/>
                      <a:pt x="1584960" y="90170"/>
                    </a:cubicBezTo>
                    <a:cubicBezTo>
                      <a:pt x="1590040" y="102870"/>
                      <a:pt x="1591310" y="118110"/>
                      <a:pt x="1590040" y="130810"/>
                    </a:cubicBezTo>
                    <a:cubicBezTo>
                      <a:pt x="1588770" y="144780"/>
                      <a:pt x="1582420" y="158750"/>
                      <a:pt x="1574800" y="170180"/>
                    </a:cubicBezTo>
                    <a:cubicBezTo>
                      <a:pt x="1567180" y="181610"/>
                      <a:pt x="1555750" y="191770"/>
                      <a:pt x="1544320" y="198120"/>
                    </a:cubicBezTo>
                    <a:cubicBezTo>
                      <a:pt x="1531620" y="204470"/>
                      <a:pt x="1504950" y="209550"/>
                      <a:pt x="1503680" y="208280"/>
                    </a:cubicBezTo>
                    <a:cubicBezTo>
                      <a:pt x="1502410" y="205740"/>
                      <a:pt x="1569720" y="163830"/>
                      <a:pt x="1574800" y="168910"/>
                    </a:cubicBezTo>
                    <a:cubicBezTo>
                      <a:pt x="1582420" y="176530"/>
                      <a:pt x="1531620" y="257810"/>
                      <a:pt x="1504950" y="283210"/>
                    </a:cubicBezTo>
                    <a:cubicBezTo>
                      <a:pt x="1484630" y="302260"/>
                      <a:pt x="1461770" y="312420"/>
                      <a:pt x="1436370" y="318770"/>
                    </a:cubicBezTo>
                    <a:cubicBezTo>
                      <a:pt x="1409700" y="325120"/>
                      <a:pt x="1394460" y="320040"/>
                      <a:pt x="1348740" y="318770"/>
                    </a:cubicBezTo>
                    <a:cubicBezTo>
                      <a:pt x="1182370" y="316230"/>
                      <a:pt x="246380" y="353060"/>
                      <a:pt x="179070" y="271780"/>
                    </a:cubicBezTo>
                    <a:cubicBezTo>
                      <a:pt x="162560" y="251460"/>
                      <a:pt x="191770" y="199390"/>
                      <a:pt x="189230" y="199390"/>
                    </a:cubicBezTo>
                    <a:cubicBezTo>
                      <a:pt x="186690" y="198120"/>
                      <a:pt x="181610" y="238760"/>
                      <a:pt x="167640" y="252730"/>
                    </a:cubicBezTo>
                    <a:cubicBezTo>
                      <a:pt x="151130" y="269240"/>
                      <a:pt x="114300" y="287020"/>
                      <a:pt x="88900" y="283210"/>
                    </a:cubicBezTo>
                    <a:cubicBezTo>
                      <a:pt x="63500" y="280670"/>
                      <a:pt x="30480" y="257810"/>
                      <a:pt x="19050" y="236220"/>
                    </a:cubicBezTo>
                    <a:cubicBezTo>
                      <a:pt x="7620" y="213360"/>
                      <a:pt x="7620" y="172720"/>
                      <a:pt x="19050" y="151130"/>
                    </a:cubicBezTo>
                    <a:cubicBezTo>
                      <a:pt x="30480" y="128270"/>
                      <a:pt x="64770" y="105410"/>
                      <a:pt x="90170" y="102870"/>
                    </a:cubicBezTo>
                    <a:cubicBezTo>
                      <a:pt x="114300" y="100330"/>
                      <a:pt x="152400" y="118110"/>
                      <a:pt x="168910" y="134620"/>
                    </a:cubicBezTo>
                    <a:cubicBezTo>
                      <a:pt x="181610" y="148590"/>
                      <a:pt x="189230" y="171450"/>
                      <a:pt x="189230" y="189230"/>
                    </a:cubicBezTo>
                    <a:cubicBezTo>
                      <a:pt x="190500" y="207010"/>
                      <a:pt x="186690" y="229870"/>
                      <a:pt x="173990" y="245110"/>
                    </a:cubicBezTo>
                    <a:cubicBezTo>
                      <a:pt x="158750" y="262890"/>
                      <a:pt x="123190" y="284480"/>
                      <a:pt x="99060" y="284480"/>
                    </a:cubicBezTo>
                    <a:cubicBezTo>
                      <a:pt x="73660" y="284480"/>
                      <a:pt x="38100" y="262890"/>
                      <a:pt x="24130" y="243840"/>
                    </a:cubicBezTo>
                    <a:cubicBezTo>
                      <a:pt x="11430" y="228600"/>
                      <a:pt x="0" y="205740"/>
                      <a:pt x="8890" y="187960"/>
                    </a:cubicBezTo>
                    <a:cubicBezTo>
                      <a:pt x="24130" y="153670"/>
                      <a:pt x="137160" y="102870"/>
                      <a:pt x="201930" y="91440"/>
                    </a:cubicBezTo>
                    <a:cubicBezTo>
                      <a:pt x="260350" y="80010"/>
                      <a:pt x="298450" y="105410"/>
                      <a:pt x="377190" y="109220"/>
                    </a:cubicBezTo>
                    <a:cubicBezTo>
                      <a:pt x="543560" y="119380"/>
                      <a:pt x="965200" y="110490"/>
                      <a:pt x="1149350" y="123190"/>
                    </a:cubicBezTo>
                    <a:cubicBezTo>
                      <a:pt x="1252220" y="129540"/>
                      <a:pt x="1346200" y="173990"/>
                      <a:pt x="1389380" y="151130"/>
                    </a:cubicBezTo>
                    <a:cubicBezTo>
                      <a:pt x="1414780" y="138430"/>
                      <a:pt x="1409700" y="99060"/>
                      <a:pt x="1427480" y="78740"/>
                    </a:cubicBezTo>
                    <a:cubicBezTo>
                      <a:pt x="1446530" y="58420"/>
                      <a:pt x="1485900" y="38100"/>
                      <a:pt x="1503680" y="34290"/>
                    </a:cubicBezTo>
                    <a:cubicBezTo>
                      <a:pt x="1512570" y="31750"/>
                      <a:pt x="1516380" y="33020"/>
                      <a:pt x="1524000" y="36830"/>
                    </a:cubicBezTo>
                    <a:cubicBezTo>
                      <a:pt x="1537970" y="41910"/>
                      <a:pt x="1564640" y="57150"/>
                      <a:pt x="1574800" y="71120"/>
                    </a:cubicBezTo>
                    <a:cubicBezTo>
                      <a:pt x="1583690" y="82550"/>
                      <a:pt x="1588770" y="96520"/>
                      <a:pt x="1590040" y="110490"/>
                    </a:cubicBezTo>
                    <a:cubicBezTo>
                      <a:pt x="1591310" y="123190"/>
                      <a:pt x="1591310" y="138430"/>
                      <a:pt x="1584960" y="151130"/>
                    </a:cubicBezTo>
                    <a:cubicBezTo>
                      <a:pt x="1577340" y="167640"/>
                      <a:pt x="1568450" y="186690"/>
                      <a:pt x="1544320" y="198120"/>
                    </a:cubicBezTo>
                    <a:cubicBezTo>
                      <a:pt x="1480820" y="227330"/>
                      <a:pt x="1280160" y="208280"/>
                      <a:pt x="1131570" y="203200"/>
                    </a:cubicBezTo>
                    <a:cubicBezTo>
                      <a:pt x="957580" y="198120"/>
                      <a:pt x="742950" y="171450"/>
                      <a:pt x="562610" y="162560"/>
                    </a:cubicBezTo>
                    <a:cubicBezTo>
                      <a:pt x="402590" y="156210"/>
                      <a:pt x="176530" y="177800"/>
                      <a:pt x="104140" y="154940"/>
                    </a:cubicBezTo>
                    <a:cubicBezTo>
                      <a:pt x="80010" y="146050"/>
                      <a:pt x="68580" y="137160"/>
                      <a:pt x="58420" y="123190"/>
                    </a:cubicBezTo>
                    <a:cubicBezTo>
                      <a:pt x="48260" y="109220"/>
                      <a:pt x="43180" y="86360"/>
                      <a:pt x="45720" y="68580"/>
                    </a:cubicBezTo>
                    <a:cubicBezTo>
                      <a:pt x="46990" y="52070"/>
                      <a:pt x="58420" y="30480"/>
                      <a:pt x="71120" y="19050"/>
                    </a:cubicBezTo>
                    <a:cubicBezTo>
                      <a:pt x="83820" y="7620"/>
                      <a:pt x="123190" y="0"/>
                      <a:pt x="123190" y="0"/>
                    </a:cubicBezTo>
                  </a:path>
                </a:pathLst>
              </a:custGeom>
              <a:solidFill>
                <a:srgbClr val="FFFFFF"/>
              </a:solidFill>
              <a:ln cap="sq">
                <a:noFill/>
                <a:prstDash val="solid"/>
                <a:miter/>
              </a:ln>
            </p:spPr>
            <p:txBody>
              <a:bodyPr/>
              <a:lstStyle/>
              <a:p>
                <a:endParaRPr lang="en-US"/>
              </a:p>
            </p:txBody>
          </p:sp>
        </p:grpSp>
        <p:grpSp>
          <p:nvGrpSpPr>
            <p:cNvPr id="12" name="Group 12"/>
            <p:cNvGrpSpPr/>
            <p:nvPr/>
          </p:nvGrpSpPr>
          <p:grpSpPr>
            <a:xfrm>
              <a:off x="12762548" y="3115628"/>
              <a:ext cx="1230630" cy="316230"/>
              <a:chOff x="0" y="0"/>
              <a:chExt cx="1640840" cy="421640"/>
            </a:xfrm>
          </p:grpSpPr>
          <p:sp>
            <p:nvSpPr>
              <p:cNvPr id="13" name="Freeform 13"/>
              <p:cNvSpPr/>
              <p:nvPr/>
            </p:nvSpPr>
            <p:spPr>
              <a:xfrm>
                <a:off x="46990" y="50800"/>
                <a:ext cx="1544320" cy="335280"/>
              </a:xfrm>
              <a:custGeom>
                <a:avLst/>
                <a:gdLst/>
                <a:ahLst/>
                <a:cxnLst/>
                <a:rect l="l" t="t" r="r" b="b"/>
                <a:pathLst>
                  <a:path w="1544320" h="335280">
                    <a:moveTo>
                      <a:pt x="106680" y="0"/>
                    </a:moveTo>
                    <a:cubicBezTo>
                      <a:pt x="480060" y="8890"/>
                      <a:pt x="627380" y="39370"/>
                      <a:pt x="783590" y="46990"/>
                    </a:cubicBezTo>
                    <a:cubicBezTo>
                      <a:pt x="972820" y="55880"/>
                      <a:pt x="1286510" y="20320"/>
                      <a:pt x="1409700" y="40640"/>
                    </a:cubicBezTo>
                    <a:cubicBezTo>
                      <a:pt x="1464310" y="49530"/>
                      <a:pt x="1502410" y="54610"/>
                      <a:pt x="1524000" y="80010"/>
                    </a:cubicBezTo>
                    <a:cubicBezTo>
                      <a:pt x="1543050" y="102870"/>
                      <a:pt x="1544320" y="147320"/>
                      <a:pt x="1541780" y="179070"/>
                    </a:cubicBezTo>
                    <a:cubicBezTo>
                      <a:pt x="1539240" y="210820"/>
                      <a:pt x="1529080" y="247650"/>
                      <a:pt x="1511300" y="270510"/>
                    </a:cubicBezTo>
                    <a:cubicBezTo>
                      <a:pt x="1496060" y="292100"/>
                      <a:pt x="1477010" y="307340"/>
                      <a:pt x="1446530" y="317500"/>
                    </a:cubicBezTo>
                    <a:cubicBezTo>
                      <a:pt x="1390650" y="335280"/>
                      <a:pt x="1299210" y="323850"/>
                      <a:pt x="1193800" y="320040"/>
                    </a:cubicBezTo>
                    <a:cubicBezTo>
                      <a:pt x="1021080" y="312420"/>
                      <a:pt x="706120" y="270510"/>
                      <a:pt x="506730" y="260350"/>
                    </a:cubicBezTo>
                    <a:cubicBezTo>
                      <a:pt x="354330" y="252730"/>
                      <a:pt x="111760" y="283210"/>
                      <a:pt x="101600" y="254000"/>
                    </a:cubicBezTo>
                    <a:cubicBezTo>
                      <a:pt x="96520" y="238760"/>
                      <a:pt x="184150" y="208280"/>
                      <a:pt x="184150" y="186690"/>
                    </a:cubicBezTo>
                    <a:cubicBezTo>
                      <a:pt x="184150" y="166370"/>
                      <a:pt x="106680" y="144780"/>
                      <a:pt x="111760" y="130810"/>
                    </a:cubicBezTo>
                    <a:cubicBezTo>
                      <a:pt x="129540" y="73660"/>
                      <a:pt x="1216660" y="138430"/>
                      <a:pt x="1385570" y="113030"/>
                    </a:cubicBezTo>
                    <a:cubicBezTo>
                      <a:pt x="1427480" y="106680"/>
                      <a:pt x="1440180" y="85090"/>
                      <a:pt x="1464310" y="90170"/>
                    </a:cubicBezTo>
                    <a:cubicBezTo>
                      <a:pt x="1487170" y="93980"/>
                      <a:pt x="1517650" y="119380"/>
                      <a:pt x="1527810" y="142240"/>
                    </a:cubicBezTo>
                    <a:cubicBezTo>
                      <a:pt x="1536700" y="163830"/>
                      <a:pt x="1532890" y="203200"/>
                      <a:pt x="1520190" y="223520"/>
                    </a:cubicBezTo>
                    <a:cubicBezTo>
                      <a:pt x="1506220" y="243840"/>
                      <a:pt x="1471930" y="262890"/>
                      <a:pt x="1447800" y="262890"/>
                    </a:cubicBezTo>
                    <a:cubicBezTo>
                      <a:pt x="1423670" y="264160"/>
                      <a:pt x="1388110" y="246380"/>
                      <a:pt x="1374140" y="226060"/>
                    </a:cubicBezTo>
                    <a:cubicBezTo>
                      <a:pt x="1360170" y="205740"/>
                      <a:pt x="1356360" y="166370"/>
                      <a:pt x="1363980" y="144780"/>
                    </a:cubicBezTo>
                    <a:cubicBezTo>
                      <a:pt x="1372870" y="121920"/>
                      <a:pt x="1404620" y="97790"/>
                      <a:pt x="1426210" y="90170"/>
                    </a:cubicBezTo>
                    <a:cubicBezTo>
                      <a:pt x="1443990" y="85090"/>
                      <a:pt x="1465580" y="88900"/>
                      <a:pt x="1482090" y="95250"/>
                    </a:cubicBezTo>
                    <a:cubicBezTo>
                      <a:pt x="1498600" y="102870"/>
                      <a:pt x="1515110" y="116840"/>
                      <a:pt x="1522730" y="133350"/>
                    </a:cubicBezTo>
                    <a:cubicBezTo>
                      <a:pt x="1532890" y="153670"/>
                      <a:pt x="1530350" y="196850"/>
                      <a:pt x="1524000" y="215900"/>
                    </a:cubicBezTo>
                    <a:cubicBezTo>
                      <a:pt x="1521460" y="226060"/>
                      <a:pt x="1517650" y="231140"/>
                      <a:pt x="1507490" y="238760"/>
                    </a:cubicBezTo>
                    <a:cubicBezTo>
                      <a:pt x="1479550" y="257810"/>
                      <a:pt x="1412240" y="274320"/>
                      <a:pt x="1323340" y="287020"/>
                    </a:cubicBezTo>
                    <a:cubicBezTo>
                      <a:pt x="1104900" y="316230"/>
                      <a:pt x="349250" y="309880"/>
                      <a:pt x="175260" y="302260"/>
                    </a:cubicBezTo>
                    <a:cubicBezTo>
                      <a:pt x="124460" y="299720"/>
                      <a:pt x="104140" y="308610"/>
                      <a:pt x="77470" y="292100"/>
                    </a:cubicBezTo>
                    <a:cubicBezTo>
                      <a:pt x="45720" y="274320"/>
                      <a:pt x="8890" y="223520"/>
                      <a:pt x="3810" y="190500"/>
                    </a:cubicBezTo>
                    <a:cubicBezTo>
                      <a:pt x="0" y="165100"/>
                      <a:pt x="11430" y="133350"/>
                      <a:pt x="26670" y="114300"/>
                    </a:cubicBezTo>
                    <a:cubicBezTo>
                      <a:pt x="43180" y="93980"/>
                      <a:pt x="64770" y="82550"/>
                      <a:pt x="100330" y="73660"/>
                    </a:cubicBezTo>
                    <a:cubicBezTo>
                      <a:pt x="177800" y="54610"/>
                      <a:pt x="349250" y="73660"/>
                      <a:pt x="491490" y="82550"/>
                    </a:cubicBezTo>
                    <a:cubicBezTo>
                      <a:pt x="664210" y="91440"/>
                      <a:pt x="905510" y="124460"/>
                      <a:pt x="1059180" y="133350"/>
                    </a:cubicBezTo>
                    <a:cubicBezTo>
                      <a:pt x="1165860" y="139700"/>
                      <a:pt x="1266190" y="135890"/>
                      <a:pt x="1330960" y="140970"/>
                    </a:cubicBezTo>
                    <a:cubicBezTo>
                      <a:pt x="1366520" y="144780"/>
                      <a:pt x="1409700" y="142240"/>
                      <a:pt x="1413510" y="153670"/>
                    </a:cubicBezTo>
                    <a:cubicBezTo>
                      <a:pt x="1417320" y="163830"/>
                      <a:pt x="1362710" y="209550"/>
                      <a:pt x="1358900" y="207010"/>
                    </a:cubicBezTo>
                    <a:cubicBezTo>
                      <a:pt x="1353820" y="203200"/>
                      <a:pt x="1376680" y="134620"/>
                      <a:pt x="1390650" y="133350"/>
                    </a:cubicBezTo>
                    <a:cubicBezTo>
                      <a:pt x="1404620" y="132080"/>
                      <a:pt x="1452880" y="194310"/>
                      <a:pt x="1441450" y="213360"/>
                    </a:cubicBezTo>
                    <a:cubicBezTo>
                      <a:pt x="1414780" y="264160"/>
                      <a:pt x="1002030" y="229870"/>
                      <a:pt x="807720" y="218440"/>
                    </a:cubicBezTo>
                    <a:cubicBezTo>
                      <a:pt x="641350" y="209550"/>
                      <a:pt x="478790" y="175260"/>
                      <a:pt x="347980" y="165100"/>
                    </a:cubicBezTo>
                    <a:cubicBezTo>
                      <a:pt x="248920" y="157480"/>
                      <a:pt x="137160" y="171450"/>
                      <a:pt x="87630" y="154940"/>
                    </a:cubicBezTo>
                    <a:cubicBezTo>
                      <a:pt x="64770" y="147320"/>
                      <a:pt x="52070" y="137160"/>
                      <a:pt x="41910" y="123190"/>
                    </a:cubicBezTo>
                    <a:cubicBezTo>
                      <a:pt x="31750" y="109220"/>
                      <a:pt x="26670" y="86360"/>
                      <a:pt x="27940" y="68580"/>
                    </a:cubicBezTo>
                    <a:cubicBezTo>
                      <a:pt x="30480" y="52070"/>
                      <a:pt x="40640" y="31750"/>
                      <a:pt x="54610" y="20320"/>
                    </a:cubicBezTo>
                    <a:cubicBezTo>
                      <a:pt x="67310" y="8890"/>
                      <a:pt x="106680" y="0"/>
                      <a:pt x="106680" y="0"/>
                    </a:cubicBezTo>
                  </a:path>
                </a:pathLst>
              </a:custGeom>
              <a:solidFill>
                <a:srgbClr val="FFFFFF"/>
              </a:solidFill>
              <a:ln cap="sq">
                <a:noFill/>
                <a:prstDash val="solid"/>
                <a:miter/>
              </a:ln>
            </p:spPr>
            <p:txBody>
              <a:bodyPr/>
              <a:lstStyle/>
              <a:p>
                <a:endParaRPr lang="en-US"/>
              </a:p>
            </p:txBody>
          </p:sp>
        </p:grpSp>
        <p:grpSp>
          <p:nvGrpSpPr>
            <p:cNvPr id="14" name="Group 14"/>
            <p:cNvGrpSpPr/>
            <p:nvPr/>
          </p:nvGrpSpPr>
          <p:grpSpPr>
            <a:xfrm>
              <a:off x="2216919" y="2159797"/>
              <a:ext cx="13854161" cy="5967407"/>
              <a:chOff x="0" y="0"/>
              <a:chExt cx="18472215" cy="7956543"/>
            </a:xfrm>
          </p:grpSpPr>
          <p:grpSp>
            <p:nvGrpSpPr>
              <p:cNvPr id="15" name="Group 15"/>
              <p:cNvGrpSpPr/>
              <p:nvPr/>
            </p:nvGrpSpPr>
            <p:grpSpPr>
              <a:xfrm>
                <a:off x="0" y="0"/>
                <a:ext cx="18472215" cy="7956543"/>
                <a:chOff x="0" y="0"/>
                <a:chExt cx="3648833" cy="1571663"/>
              </a:xfrm>
            </p:grpSpPr>
            <p:sp>
              <p:nvSpPr>
                <p:cNvPr id="16" name="Freeform 16"/>
                <p:cNvSpPr/>
                <p:nvPr/>
              </p:nvSpPr>
              <p:spPr>
                <a:xfrm>
                  <a:off x="0" y="0"/>
                  <a:ext cx="3648833" cy="1571663"/>
                </a:xfrm>
                <a:custGeom>
                  <a:avLst/>
                  <a:gdLst/>
                  <a:ahLst/>
                  <a:cxnLst/>
                  <a:rect l="l" t="t" r="r" b="b"/>
                  <a:pathLst>
                    <a:path w="3648833" h="1571663">
                      <a:moveTo>
                        <a:pt x="0" y="0"/>
                      </a:moveTo>
                      <a:lnTo>
                        <a:pt x="3648833" y="0"/>
                      </a:lnTo>
                      <a:lnTo>
                        <a:pt x="3648833" y="1571663"/>
                      </a:lnTo>
                      <a:lnTo>
                        <a:pt x="0" y="1571663"/>
                      </a:lnTo>
                      <a:close/>
                    </a:path>
                  </a:pathLst>
                </a:custGeom>
                <a:solidFill>
                  <a:srgbClr val="FFFFFF"/>
                </a:solidFill>
              </p:spPr>
              <p:txBody>
                <a:bodyPr/>
                <a:lstStyle/>
                <a:p>
                  <a:endParaRPr lang="en-US"/>
                </a:p>
              </p:txBody>
            </p:sp>
            <p:sp>
              <p:nvSpPr>
                <p:cNvPr id="17" name="TextBox 17"/>
                <p:cNvSpPr txBox="1"/>
                <p:nvPr/>
              </p:nvSpPr>
              <p:spPr>
                <a:xfrm>
                  <a:off x="0" y="-57150"/>
                  <a:ext cx="3648833" cy="1628813"/>
                </a:xfrm>
                <a:prstGeom prst="rect">
                  <a:avLst/>
                </a:prstGeom>
              </p:spPr>
              <p:txBody>
                <a:bodyPr lIns="50800" tIns="50800" rIns="50800" bIns="50800" rtlCol="0" anchor="ctr"/>
                <a:lstStyle/>
                <a:p>
                  <a:pPr algn="ctr">
                    <a:lnSpc>
                      <a:spcPts val="3080"/>
                    </a:lnSpc>
                  </a:pPr>
                  <a:r>
                    <a:rPr lang="en-US" sz="2200" b="1">
                      <a:solidFill>
                        <a:srgbClr val="FCFCFC"/>
                      </a:solidFill>
                      <a:latin typeface="Poppins Bold"/>
                      <a:ea typeface="Poppins Bold"/>
                      <a:cs typeface="Poppins Bold"/>
                      <a:sym typeface="Poppins Bold"/>
                    </a:rPr>
                    <a:t>Visual of Dice Score</a:t>
                  </a:r>
                </a:p>
              </p:txBody>
            </p:sp>
          </p:grpSp>
          <p:sp>
            <p:nvSpPr>
              <p:cNvPr id="18" name="Freeform 18"/>
              <p:cNvSpPr/>
              <p:nvPr/>
            </p:nvSpPr>
            <p:spPr>
              <a:xfrm>
                <a:off x="806310" y="1221396"/>
                <a:ext cx="16804859" cy="5513751"/>
              </a:xfrm>
              <a:custGeom>
                <a:avLst/>
                <a:gdLst/>
                <a:ahLst/>
                <a:cxnLst/>
                <a:rect l="l" t="t" r="r" b="b"/>
                <a:pathLst>
                  <a:path w="16804859" h="5513751">
                    <a:moveTo>
                      <a:pt x="0" y="0"/>
                    </a:moveTo>
                    <a:lnTo>
                      <a:pt x="16804859" y="0"/>
                    </a:lnTo>
                    <a:lnTo>
                      <a:pt x="16804859" y="5513751"/>
                    </a:lnTo>
                    <a:lnTo>
                      <a:pt x="0" y="5513751"/>
                    </a:lnTo>
                    <a:lnTo>
                      <a:pt x="0" y="0"/>
                    </a:lnTo>
                    <a:close/>
                  </a:path>
                </a:pathLst>
              </a:custGeom>
              <a:blipFill>
                <a:blip r:embed="rId3"/>
                <a:stretch>
                  <a:fillRect/>
                </a:stretch>
              </a:blipFill>
            </p:spPr>
            <p:txBody>
              <a:bodyPr/>
              <a:lstStyle/>
              <a:p>
                <a:endParaRPr lang="en-US"/>
              </a:p>
            </p:txBody>
          </p:sp>
        </p:grpSp>
        <p:grpSp>
          <p:nvGrpSpPr>
            <p:cNvPr id="19" name="Group 19"/>
            <p:cNvGrpSpPr/>
            <p:nvPr/>
          </p:nvGrpSpPr>
          <p:grpSpPr>
            <a:xfrm>
              <a:off x="2216919" y="2159797"/>
              <a:ext cx="13854161" cy="5967407"/>
              <a:chOff x="0" y="0"/>
              <a:chExt cx="3648833" cy="1571663"/>
            </a:xfrm>
          </p:grpSpPr>
          <p:sp>
            <p:nvSpPr>
              <p:cNvPr id="20" name="Freeform 20"/>
              <p:cNvSpPr/>
              <p:nvPr/>
            </p:nvSpPr>
            <p:spPr>
              <a:xfrm>
                <a:off x="0" y="0"/>
                <a:ext cx="3648833" cy="1571663"/>
              </a:xfrm>
              <a:custGeom>
                <a:avLst/>
                <a:gdLst/>
                <a:ahLst/>
                <a:cxnLst/>
                <a:rect l="l" t="t" r="r" b="b"/>
                <a:pathLst>
                  <a:path w="3648833" h="1571663">
                    <a:moveTo>
                      <a:pt x="0" y="0"/>
                    </a:moveTo>
                    <a:lnTo>
                      <a:pt x="3648833" y="0"/>
                    </a:lnTo>
                    <a:lnTo>
                      <a:pt x="3648833" y="1571663"/>
                    </a:lnTo>
                    <a:lnTo>
                      <a:pt x="0" y="1571663"/>
                    </a:lnTo>
                    <a:close/>
                  </a:path>
                </a:pathLst>
              </a:custGeom>
              <a:solidFill>
                <a:srgbClr val="FFFFFF"/>
              </a:solidFill>
            </p:spPr>
            <p:txBody>
              <a:bodyPr/>
              <a:lstStyle/>
              <a:p>
                <a:endParaRPr lang="en-US"/>
              </a:p>
            </p:txBody>
          </p:sp>
          <p:sp>
            <p:nvSpPr>
              <p:cNvPr id="21" name="TextBox 21"/>
              <p:cNvSpPr txBox="1"/>
              <p:nvPr/>
            </p:nvSpPr>
            <p:spPr>
              <a:xfrm>
                <a:off x="0" y="-57150"/>
                <a:ext cx="3648833" cy="1628813"/>
              </a:xfrm>
              <a:prstGeom prst="rect">
                <a:avLst/>
              </a:prstGeom>
            </p:spPr>
            <p:txBody>
              <a:bodyPr lIns="50800" tIns="50800" rIns="50800" bIns="50800" rtlCol="0" anchor="ctr"/>
              <a:lstStyle/>
              <a:p>
                <a:pPr algn="ctr">
                  <a:lnSpc>
                    <a:spcPts val="3220"/>
                  </a:lnSpc>
                </a:pPr>
                <a:endParaRPr/>
              </a:p>
            </p:txBody>
          </p:sp>
        </p:grpSp>
        <p:grpSp>
          <p:nvGrpSpPr>
            <p:cNvPr id="22" name="Group 22"/>
            <p:cNvGrpSpPr/>
            <p:nvPr/>
          </p:nvGrpSpPr>
          <p:grpSpPr>
            <a:xfrm>
              <a:off x="8066930" y="6955146"/>
              <a:ext cx="333211" cy="33321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ABFA"/>
              </a:solidFill>
              <a:ln w="38100" cap="sq">
                <a:solidFill>
                  <a:srgbClr val="036DC5"/>
                </a:solidFill>
                <a:prstDash val="solid"/>
                <a:miter/>
              </a:ln>
            </p:spPr>
            <p:txBody>
              <a:bodyPr/>
              <a:lstStyle/>
              <a:p>
                <a:endParaRPr lang="en-US"/>
              </a:p>
            </p:txBody>
          </p:sp>
          <p:sp>
            <p:nvSpPr>
              <p:cNvPr id="24" name="TextBox 24"/>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5" name="TextBox 25"/>
            <p:cNvSpPr txBox="1"/>
            <p:nvPr/>
          </p:nvSpPr>
          <p:spPr>
            <a:xfrm>
              <a:off x="8551655" y="6904263"/>
              <a:ext cx="1669415" cy="36830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Poppins"/>
                  <a:ea typeface="Poppins"/>
                  <a:cs typeface="Poppins"/>
                  <a:sym typeface="Poppins"/>
                </a:rPr>
                <a:t>Ground Truth</a:t>
              </a:r>
            </a:p>
          </p:txBody>
        </p:sp>
        <p:grpSp>
          <p:nvGrpSpPr>
            <p:cNvPr id="26" name="Group 26"/>
            <p:cNvGrpSpPr/>
            <p:nvPr/>
          </p:nvGrpSpPr>
          <p:grpSpPr>
            <a:xfrm>
              <a:off x="8066930" y="7382607"/>
              <a:ext cx="333211" cy="3332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8FA6"/>
              </a:solidFill>
              <a:ln w="38100" cap="sq">
                <a:solidFill>
                  <a:srgbClr val="E20613"/>
                </a:solidFill>
                <a:prstDash val="dash"/>
                <a:miter/>
              </a:ln>
            </p:spPr>
            <p:txBody>
              <a:bodyPr/>
              <a:lstStyle/>
              <a:p>
                <a:endParaRPr lang="en-US"/>
              </a:p>
            </p:txBody>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800"/>
                  </a:lnSpc>
                </a:pPr>
                <a:endParaRPr/>
              </a:p>
            </p:txBody>
          </p:sp>
        </p:grpSp>
        <p:sp>
          <p:nvSpPr>
            <p:cNvPr id="29" name="TextBox 29"/>
            <p:cNvSpPr txBox="1"/>
            <p:nvPr/>
          </p:nvSpPr>
          <p:spPr>
            <a:xfrm>
              <a:off x="8551655" y="7331725"/>
              <a:ext cx="1267778" cy="368300"/>
            </a:xfrm>
            <a:prstGeom prst="rect">
              <a:avLst/>
            </a:prstGeom>
          </p:spPr>
          <p:txBody>
            <a:bodyPr lIns="0" tIns="0" rIns="0" bIns="0" rtlCol="0" anchor="t">
              <a:spAutoFit/>
            </a:bodyPr>
            <a:lstStyle/>
            <a:p>
              <a:pPr algn="l">
                <a:lnSpc>
                  <a:spcPts val="2800"/>
                </a:lnSpc>
                <a:spcBef>
                  <a:spcPct val="0"/>
                </a:spcBef>
              </a:pPr>
              <a:r>
                <a:rPr lang="en-US" sz="2000">
                  <a:solidFill>
                    <a:srgbClr val="000000"/>
                  </a:solidFill>
                  <a:latin typeface="Poppins"/>
                  <a:ea typeface="Poppins"/>
                  <a:cs typeface="Poppins"/>
                  <a:sym typeface="Poppins"/>
                </a:rPr>
                <a:t>Prediction</a:t>
              </a:r>
            </a:p>
          </p:txBody>
        </p:sp>
        <p:grpSp>
          <p:nvGrpSpPr>
            <p:cNvPr id="30" name="Group 30"/>
            <p:cNvGrpSpPr/>
            <p:nvPr/>
          </p:nvGrpSpPr>
          <p:grpSpPr>
            <a:xfrm>
              <a:off x="3576763" y="3876242"/>
              <a:ext cx="2713421" cy="2713421"/>
              <a:chOff x="0" y="0"/>
              <a:chExt cx="3617894" cy="3617894"/>
            </a:xfrm>
          </p:grpSpPr>
          <p:grpSp>
            <p:nvGrpSpPr>
              <p:cNvPr id="31" name="Group 31"/>
              <p:cNvGrpSpPr/>
              <p:nvPr/>
            </p:nvGrpSpPr>
            <p:grpSpPr>
              <a:xfrm>
                <a:off x="0" y="0"/>
                <a:ext cx="3617894" cy="361789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CC8F3">
                    <a:alpha val="63922"/>
                  </a:srgbClr>
                </a:solidFill>
                <a:ln w="38100" cap="sq">
                  <a:solidFill>
                    <a:srgbClr val="036DC5">
                      <a:alpha val="63922"/>
                    </a:srgbClr>
                  </a:solidFill>
                  <a:prstDash val="solid"/>
                  <a:miter/>
                </a:ln>
              </p:spPr>
              <p:txBody>
                <a:bodyPr/>
                <a:lstStyle/>
                <a:p>
                  <a:endParaRPr lang="en-US"/>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34" name="Group 34"/>
              <p:cNvGrpSpPr/>
              <p:nvPr/>
            </p:nvGrpSpPr>
            <p:grpSpPr>
              <a:xfrm>
                <a:off x="1699418" y="1699418"/>
                <a:ext cx="219058" cy="21905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6DC5">
                    <a:alpha val="80000"/>
                  </a:srgbClr>
                </a:solidFill>
              </p:spPr>
              <p:txBody>
                <a:bodyPr/>
                <a:lstStyle/>
                <a:p>
                  <a:endParaRPr lang="en-US"/>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grpSp>
          <p:nvGrpSpPr>
            <p:cNvPr id="37" name="Group 37"/>
            <p:cNvGrpSpPr/>
            <p:nvPr/>
          </p:nvGrpSpPr>
          <p:grpSpPr>
            <a:xfrm>
              <a:off x="7503500" y="3876242"/>
              <a:ext cx="2713421" cy="2713421"/>
              <a:chOff x="0" y="0"/>
              <a:chExt cx="3617894" cy="3617894"/>
            </a:xfrm>
          </p:grpSpPr>
          <p:grpSp>
            <p:nvGrpSpPr>
              <p:cNvPr id="38" name="Group 38"/>
              <p:cNvGrpSpPr/>
              <p:nvPr/>
            </p:nvGrpSpPr>
            <p:grpSpPr>
              <a:xfrm>
                <a:off x="0" y="0"/>
                <a:ext cx="3617894" cy="361789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CC8F3">
                    <a:alpha val="63922"/>
                  </a:srgbClr>
                </a:solidFill>
                <a:ln w="38100" cap="sq">
                  <a:solidFill>
                    <a:srgbClr val="036DC5">
                      <a:alpha val="63922"/>
                    </a:srgbClr>
                  </a:solidFill>
                  <a:prstDash val="solid"/>
                  <a:miter/>
                </a:ln>
              </p:spPr>
              <p:txBody>
                <a:bodyPr/>
                <a:lstStyle/>
                <a:p>
                  <a:endParaRPr lang="en-US"/>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41" name="Group 41"/>
              <p:cNvGrpSpPr/>
              <p:nvPr/>
            </p:nvGrpSpPr>
            <p:grpSpPr>
              <a:xfrm>
                <a:off x="1699418" y="1699418"/>
                <a:ext cx="219058" cy="219058"/>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6DC5">
                    <a:alpha val="80000"/>
                  </a:srgbClr>
                </a:solidFill>
              </p:spPr>
              <p:txBody>
                <a:bodyPr/>
                <a:lstStyle/>
                <a:p>
                  <a:endParaRPr lang="en-US"/>
                </a:p>
              </p:txBody>
            </p:sp>
            <p:sp>
              <p:nvSpPr>
                <p:cNvPr id="43" name="TextBox 4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grpSp>
          <p:nvGrpSpPr>
            <p:cNvPr id="44" name="Group 44"/>
            <p:cNvGrpSpPr/>
            <p:nvPr/>
          </p:nvGrpSpPr>
          <p:grpSpPr>
            <a:xfrm>
              <a:off x="12021152" y="3876242"/>
              <a:ext cx="2713421" cy="2713421"/>
              <a:chOff x="0" y="0"/>
              <a:chExt cx="3617894" cy="3617894"/>
            </a:xfrm>
          </p:grpSpPr>
          <p:grpSp>
            <p:nvGrpSpPr>
              <p:cNvPr id="45" name="Group 45"/>
              <p:cNvGrpSpPr/>
              <p:nvPr/>
            </p:nvGrpSpPr>
            <p:grpSpPr>
              <a:xfrm>
                <a:off x="0" y="0"/>
                <a:ext cx="3617894" cy="361789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CC8F3">
                    <a:alpha val="63922"/>
                  </a:srgbClr>
                </a:solidFill>
                <a:ln w="38100" cap="sq">
                  <a:solidFill>
                    <a:srgbClr val="036DC5">
                      <a:alpha val="63922"/>
                    </a:srgbClr>
                  </a:solidFill>
                  <a:prstDash val="solid"/>
                  <a:miter/>
                </a:ln>
              </p:spPr>
              <p:txBody>
                <a:bodyPr/>
                <a:lstStyle/>
                <a:p>
                  <a:endParaRPr lang="en-US"/>
                </a:p>
              </p:txBody>
            </p:sp>
            <p:sp>
              <p:nvSpPr>
                <p:cNvPr id="47" name="TextBox 4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48" name="Group 48"/>
              <p:cNvGrpSpPr/>
              <p:nvPr/>
            </p:nvGrpSpPr>
            <p:grpSpPr>
              <a:xfrm>
                <a:off x="1699418" y="1699418"/>
                <a:ext cx="219058" cy="219058"/>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6DC5">
                    <a:alpha val="80000"/>
                  </a:srgbClr>
                </a:solidFill>
              </p:spPr>
              <p:txBody>
                <a:bodyPr/>
                <a:lstStyle/>
                <a:p>
                  <a:endParaRPr lang="en-US"/>
                </a:p>
              </p:txBody>
            </p:sp>
            <p:sp>
              <p:nvSpPr>
                <p:cNvPr id="50" name="TextBox 50"/>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grpSp>
          <p:nvGrpSpPr>
            <p:cNvPr id="51" name="Group 51"/>
            <p:cNvGrpSpPr/>
            <p:nvPr/>
          </p:nvGrpSpPr>
          <p:grpSpPr>
            <a:xfrm>
              <a:off x="3614031" y="3913510"/>
              <a:ext cx="2638885" cy="2638885"/>
              <a:chOff x="0" y="0"/>
              <a:chExt cx="3518513" cy="3518513"/>
            </a:xfrm>
          </p:grpSpPr>
          <p:grpSp>
            <p:nvGrpSpPr>
              <p:cNvPr id="52" name="Group 52"/>
              <p:cNvGrpSpPr/>
              <p:nvPr/>
            </p:nvGrpSpPr>
            <p:grpSpPr>
              <a:xfrm>
                <a:off x="0" y="0"/>
                <a:ext cx="3518513" cy="3518513"/>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ADAC">
                    <a:alpha val="63922"/>
                  </a:srgbClr>
                </a:solidFill>
                <a:ln w="38100" cap="sq">
                  <a:solidFill>
                    <a:srgbClr val="F23B33">
                      <a:alpha val="63922"/>
                    </a:srgbClr>
                  </a:solidFill>
                  <a:prstDash val="dash"/>
                  <a:miter/>
                </a:ln>
              </p:spPr>
              <p:txBody>
                <a:bodyPr/>
                <a:lstStyle/>
                <a:p>
                  <a:endParaRPr lang="en-US"/>
                </a:p>
              </p:txBody>
            </p:sp>
            <p:sp>
              <p:nvSpPr>
                <p:cNvPr id="54" name="TextBox 54"/>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55" name="Group 55"/>
              <p:cNvGrpSpPr/>
              <p:nvPr/>
            </p:nvGrpSpPr>
            <p:grpSpPr>
              <a:xfrm>
                <a:off x="1652736" y="1652736"/>
                <a:ext cx="213040" cy="213040"/>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3B33">
                    <a:alpha val="80000"/>
                  </a:srgbClr>
                </a:solidFill>
              </p:spPr>
              <p:txBody>
                <a:bodyPr/>
                <a:lstStyle/>
                <a:p>
                  <a:endParaRPr lang="en-US"/>
                </a:p>
              </p:txBody>
            </p:sp>
            <p:sp>
              <p:nvSpPr>
                <p:cNvPr id="57" name="TextBox 5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grpSp>
          <p:nvGrpSpPr>
            <p:cNvPr id="58" name="Group 58"/>
            <p:cNvGrpSpPr/>
            <p:nvPr/>
          </p:nvGrpSpPr>
          <p:grpSpPr>
            <a:xfrm>
              <a:off x="8228703" y="3913510"/>
              <a:ext cx="2638885" cy="2638885"/>
              <a:chOff x="0" y="0"/>
              <a:chExt cx="3518513" cy="3518513"/>
            </a:xfrm>
          </p:grpSpPr>
          <p:grpSp>
            <p:nvGrpSpPr>
              <p:cNvPr id="59" name="Group 59"/>
              <p:cNvGrpSpPr/>
              <p:nvPr/>
            </p:nvGrpSpPr>
            <p:grpSpPr>
              <a:xfrm>
                <a:off x="0" y="0"/>
                <a:ext cx="3518513" cy="3518513"/>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ADAC">
                    <a:alpha val="63922"/>
                  </a:srgbClr>
                </a:solidFill>
                <a:ln w="38100" cap="sq">
                  <a:solidFill>
                    <a:srgbClr val="F23B33">
                      <a:alpha val="63922"/>
                    </a:srgbClr>
                  </a:solidFill>
                  <a:prstDash val="dash"/>
                  <a:miter/>
                </a:ln>
              </p:spPr>
              <p:txBody>
                <a:bodyPr/>
                <a:lstStyle/>
                <a:p>
                  <a:endParaRPr lang="en-US"/>
                </a:p>
              </p:txBody>
            </p:sp>
            <p:sp>
              <p:nvSpPr>
                <p:cNvPr id="61" name="TextBox 61"/>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62" name="Group 62"/>
              <p:cNvGrpSpPr/>
              <p:nvPr/>
            </p:nvGrpSpPr>
            <p:grpSpPr>
              <a:xfrm>
                <a:off x="1652736" y="1652736"/>
                <a:ext cx="213040" cy="213040"/>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3B33">
                    <a:alpha val="80000"/>
                  </a:srgbClr>
                </a:solidFill>
              </p:spPr>
              <p:txBody>
                <a:bodyPr/>
                <a:lstStyle/>
                <a:p>
                  <a:endParaRPr lang="en-US"/>
                </a:p>
              </p:txBody>
            </p:sp>
            <p:sp>
              <p:nvSpPr>
                <p:cNvPr id="64" name="TextBox 64"/>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grpSp>
          <p:nvGrpSpPr>
            <p:cNvPr id="65" name="Group 65"/>
            <p:cNvGrpSpPr/>
            <p:nvPr/>
          </p:nvGrpSpPr>
          <p:grpSpPr>
            <a:xfrm>
              <a:off x="13383085" y="4570013"/>
              <a:ext cx="1325880" cy="1325880"/>
              <a:chOff x="0" y="0"/>
              <a:chExt cx="1767840" cy="1767840"/>
            </a:xfrm>
          </p:grpSpPr>
          <p:grpSp>
            <p:nvGrpSpPr>
              <p:cNvPr id="66" name="Group 66"/>
              <p:cNvGrpSpPr/>
              <p:nvPr/>
            </p:nvGrpSpPr>
            <p:grpSpPr>
              <a:xfrm>
                <a:off x="0" y="0"/>
                <a:ext cx="1767840" cy="1767840"/>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ADAC">
                    <a:alpha val="63922"/>
                  </a:srgbClr>
                </a:solidFill>
                <a:ln w="38100" cap="sq">
                  <a:solidFill>
                    <a:srgbClr val="F23B33">
                      <a:alpha val="63922"/>
                    </a:srgbClr>
                  </a:solidFill>
                  <a:prstDash val="dash"/>
                  <a:miter/>
                </a:ln>
              </p:spPr>
              <p:txBody>
                <a:bodyPr/>
                <a:lstStyle/>
                <a:p>
                  <a:endParaRPr lang="en-US"/>
                </a:p>
              </p:txBody>
            </p:sp>
            <p:sp>
              <p:nvSpPr>
                <p:cNvPr id="68" name="TextBox 68"/>
                <p:cNvSpPr txBox="1"/>
                <p:nvPr/>
              </p:nvSpPr>
              <p:spPr>
                <a:xfrm>
                  <a:off x="76200" y="19050"/>
                  <a:ext cx="660400" cy="717550"/>
                </a:xfrm>
                <a:prstGeom prst="rect">
                  <a:avLst/>
                </a:prstGeom>
              </p:spPr>
              <p:txBody>
                <a:bodyPr lIns="49405" tIns="49405" rIns="49405" bIns="49405" rtlCol="0" anchor="ctr"/>
                <a:lstStyle/>
                <a:p>
                  <a:pPr algn="ctr">
                    <a:lnSpc>
                      <a:spcPts val="3220"/>
                    </a:lnSpc>
                  </a:pPr>
                  <a:endParaRPr/>
                </a:p>
              </p:txBody>
            </p:sp>
          </p:grpSp>
          <p:grpSp>
            <p:nvGrpSpPr>
              <p:cNvPr id="69" name="Group 69"/>
              <p:cNvGrpSpPr/>
              <p:nvPr/>
            </p:nvGrpSpPr>
            <p:grpSpPr>
              <a:xfrm>
                <a:off x="777400" y="777400"/>
                <a:ext cx="213040" cy="213040"/>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3B33">
                    <a:alpha val="80000"/>
                  </a:srgbClr>
                </a:solidFill>
              </p:spPr>
              <p:txBody>
                <a:bodyPr/>
                <a:lstStyle/>
                <a:p>
                  <a:endParaRPr lang="en-US"/>
                </a:p>
              </p:txBody>
            </p:sp>
            <p:sp>
              <p:nvSpPr>
                <p:cNvPr id="71" name="TextBox 71"/>
                <p:cNvSpPr txBox="1"/>
                <p:nvPr/>
              </p:nvSpPr>
              <p:spPr>
                <a:xfrm>
                  <a:off x="76200" y="19050"/>
                  <a:ext cx="660400" cy="717550"/>
                </a:xfrm>
                <a:prstGeom prst="rect">
                  <a:avLst/>
                </a:prstGeom>
              </p:spPr>
              <p:txBody>
                <a:bodyPr lIns="49405" tIns="49405" rIns="49405" bIns="49405" rtlCol="0" anchor="ctr"/>
                <a:lstStyle/>
                <a:p>
                  <a:pPr algn="ctr">
                    <a:lnSpc>
                      <a:spcPts val="3220"/>
                    </a:lnSpc>
                  </a:pPr>
                  <a:endParaRPr/>
                </a:p>
              </p:txBody>
            </p:sp>
          </p:grpSp>
        </p:grpSp>
        <p:sp>
          <p:nvSpPr>
            <p:cNvPr id="72" name="TextBox 72"/>
            <p:cNvSpPr txBox="1"/>
            <p:nvPr/>
          </p:nvSpPr>
          <p:spPr>
            <a:xfrm>
              <a:off x="4227195" y="3203893"/>
              <a:ext cx="1365091" cy="398780"/>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Poppins Bold"/>
                  <a:ea typeface="Poppins Bold"/>
                  <a:cs typeface="Poppins Bold"/>
                  <a:sym typeface="Poppins Bold"/>
                </a:rPr>
                <a:t>Dice = 1.0</a:t>
              </a:r>
            </a:p>
          </p:txBody>
        </p:sp>
        <p:sp>
          <p:nvSpPr>
            <p:cNvPr id="73" name="TextBox 73"/>
            <p:cNvSpPr txBox="1"/>
            <p:nvPr/>
          </p:nvSpPr>
          <p:spPr>
            <a:xfrm>
              <a:off x="8240704" y="3203893"/>
              <a:ext cx="1812307" cy="398780"/>
            </a:xfrm>
            <a:prstGeom prst="rect">
              <a:avLst/>
            </a:prstGeom>
          </p:spPr>
          <p:txBody>
            <a:bodyPr lIns="0" tIns="0" rIns="0" bIns="0" rtlCol="0" anchor="t">
              <a:spAutoFit/>
            </a:bodyPr>
            <a:lstStyle/>
            <a:p>
              <a:pPr algn="l">
                <a:lnSpc>
                  <a:spcPts val="3220"/>
                </a:lnSpc>
                <a:spcBef>
                  <a:spcPct val="0"/>
                </a:spcBef>
              </a:pPr>
              <a:r>
                <a:rPr lang="en-US" sz="2300" b="1" dirty="0">
                  <a:solidFill>
                    <a:srgbClr val="000000"/>
                  </a:solidFill>
                  <a:latin typeface="Poppins Bold"/>
                  <a:ea typeface="Poppins Bold"/>
                  <a:cs typeface="Poppins Bold"/>
                  <a:sym typeface="Poppins Bold"/>
                </a:rPr>
                <a:t>Dice = 0.70</a:t>
              </a:r>
            </a:p>
          </p:txBody>
        </p:sp>
        <p:sp>
          <p:nvSpPr>
            <p:cNvPr id="74" name="TextBox 74"/>
            <p:cNvSpPr txBox="1"/>
            <p:nvPr/>
          </p:nvSpPr>
          <p:spPr>
            <a:xfrm>
              <a:off x="12561315" y="3220402"/>
              <a:ext cx="1643539" cy="398780"/>
            </a:xfrm>
            <a:prstGeom prst="rect">
              <a:avLst/>
            </a:prstGeom>
          </p:spPr>
          <p:txBody>
            <a:bodyPr lIns="0" tIns="0" rIns="0" bIns="0" rtlCol="0" anchor="t">
              <a:spAutoFit/>
            </a:bodyPr>
            <a:lstStyle/>
            <a:p>
              <a:pPr algn="l">
                <a:lnSpc>
                  <a:spcPts val="3220"/>
                </a:lnSpc>
                <a:spcBef>
                  <a:spcPct val="0"/>
                </a:spcBef>
              </a:pPr>
              <a:r>
                <a:rPr lang="en-US" sz="2300" b="1">
                  <a:solidFill>
                    <a:srgbClr val="000000"/>
                  </a:solidFill>
                  <a:latin typeface="Poppins Bold"/>
                  <a:ea typeface="Poppins Bold"/>
                  <a:cs typeface="Poppins Bold"/>
                  <a:sym typeface="Poppins Bold"/>
                </a:rPr>
                <a:t>Dice = 0.40</a:t>
              </a: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989776878"/>
              </p:ext>
            </p:extLst>
          </p:nvPr>
        </p:nvGraphicFramePr>
        <p:xfrm>
          <a:off x="2344623" y="2977490"/>
          <a:ext cx="13598755" cy="6823889"/>
        </p:xfrm>
        <a:graphic>
          <a:graphicData uri="http://schemas.openxmlformats.org/drawingml/2006/table">
            <a:tbl>
              <a:tblPr/>
              <a:tblGrid>
                <a:gridCol w="2690502">
                  <a:extLst>
                    <a:ext uri="{9D8B030D-6E8A-4147-A177-3AD203B41FA5}">
                      <a16:colId xmlns:a16="http://schemas.microsoft.com/office/drawing/2014/main" val="20000"/>
                    </a:ext>
                  </a:extLst>
                </a:gridCol>
                <a:gridCol w="3813064">
                  <a:extLst>
                    <a:ext uri="{9D8B030D-6E8A-4147-A177-3AD203B41FA5}">
                      <a16:colId xmlns:a16="http://schemas.microsoft.com/office/drawing/2014/main" val="20001"/>
                    </a:ext>
                  </a:extLst>
                </a:gridCol>
                <a:gridCol w="4896374">
                  <a:extLst>
                    <a:ext uri="{9D8B030D-6E8A-4147-A177-3AD203B41FA5}">
                      <a16:colId xmlns:a16="http://schemas.microsoft.com/office/drawing/2014/main" val="20002"/>
                    </a:ext>
                  </a:extLst>
                </a:gridCol>
                <a:gridCol w="2198815">
                  <a:extLst>
                    <a:ext uri="{9D8B030D-6E8A-4147-A177-3AD203B41FA5}">
                      <a16:colId xmlns:a16="http://schemas.microsoft.com/office/drawing/2014/main" val="20003"/>
                    </a:ext>
                  </a:extLst>
                </a:gridCol>
              </a:tblGrid>
              <a:tr h="1425193">
                <a:tc>
                  <a:txBody>
                    <a:bodyPr/>
                    <a:lstStyle/>
                    <a:p>
                      <a:pPr marL="0" lvl="0" indent="0" algn="ctr">
                        <a:lnSpc>
                          <a:spcPts val="3359"/>
                        </a:lnSpc>
                        <a:spcBef>
                          <a:spcPct val="0"/>
                        </a:spcBef>
                        <a:defRPr/>
                      </a:pPr>
                      <a:r>
                        <a:rPr lang="en-US" sz="2399" b="1" u="none" strike="noStrike">
                          <a:solidFill>
                            <a:srgbClr val="FCFCFC"/>
                          </a:solidFill>
                          <a:latin typeface="Poppins Medium"/>
                          <a:ea typeface="Poppins Medium"/>
                          <a:cs typeface="Poppins Medium"/>
                          <a:sym typeface="Poppins Medium"/>
                        </a:rPr>
                        <a:t>Approach</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marL="0" lvl="0" indent="0" algn="ctr">
                        <a:lnSpc>
                          <a:spcPts val="3359"/>
                        </a:lnSpc>
                        <a:spcBef>
                          <a:spcPct val="0"/>
                        </a:spcBef>
                        <a:defRPr/>
                      </a:pPr>
                      <a:r>
                        <a:rPr lang="en-US" sz="2399" b="1" u="none" strike="noStrike" dirty="0">
                          <a:solidFill>
                            <a:srgbClr val="FCFCFC"/>
                          </a:solidFill>
                          <a:latin typeface="Poppins Medium"/>
                          <a:ea typeface="Poppins Medium"/>
                          <a:cs typeface="Poppins Medium"/>
                          <a:sym typeface="Poppins Medium"/>
                        </a:rPr>
                        <a:t>Methodology</a:t>
                      </a:r>
                      <a:endParaRPr lang="en-US" sz="1100" dirty="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marL="0" lvl="0" indent="0" algn="ctr">
                        <a:lnSpc>
                          <a:spcPts val="3359"/>
                        </a:lnSpc>
                        <a:spcBef>
                          <a:spcPct val="0"/>
                        </a:spcBef>
                        <a:defRPr/>
                      </a:pPr>
                      <a:r>
                        <a:rPr lang="en-US" sz="2399" b="1" u="none" strike="noStrike">
                          <a:solidFill>
                            <a:srgbClr val="FCFCFC"/>
                          </a:solidFill>
                          <a:latin typeface="Poppins Medium"/>
                          <a:ea typeface="Poppins Medium"/>
                          <a:cs typeface="Poppins Medium"/>
                          <a:sym typeface="Poppins Medium"/>
                        </a:rPr>
                        <a:t>Key Finding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marL="0" lvl="0" indent="0" algn="ctr">
                        <a:lnSpc>
                          <a:spcPts val="3359"/>
                        </a:lnSpc>
                        <a:spcBef>
                          <a:spcPct val="0"/>
                        </a:spcBef>
                        <a:defRPr/>
                      </a:pPr>
                      <a:r>
                        <a:rPr lang="en-US" sz="2399" b="1">
                          <a:solidFill>
                            <a:srgbClr val="FCFCFC"/>
                          </a:solidFill>
                          <a:latin typeface="Poppins Medium"/>
                          <a:ea typeface="Poppins Medium"/>
                          <a:cs typeface="Poppins Medium"/>
                          <a:sym typeface="Poppins Medium"/>
                        </a:rPr>
                        <a:t>Avg. Dic</a:t>
                      </a:r>
                      <a:r>
                        <a:rPr lang="en-US" sz="2399" b="1" u="none" strike="noStrike">
                          <a:solidFill>
                            <a:srgbClr val="FCFCFC"/>
                          </a:solidFill>
                          <a:latin typeface="Poppins Medium"/>
                          <a:ea typeface="Poppins Medium"/>
                          <a:cs typeface="Poppins Medium"/>
                          <a:sym typeface="Poppins Medium"/>
                        </a:rPr>
                        <a:t>e Score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extLst>
                  <a:ext uri="{0D108BD9-81ED-4DB2-BD59-A6C34878D82A}">
                    <a16:rowId xmlns:a16="http://schemas.microsoft.com/office/drawing/2014/main" val="10000"/>
                  </a:ext>
                </a:extLst>
              </a:tr>
              <a:tr h="1966179">
                <a:tc>
                  <a:txBody>
                    <a:bodyPr/>
                    <a:lstStyle/>
                    <a:p>
                      <a:pPr marL="0" lvl="0" indent="0" algn="ctr">
                        <a:lnSpc>
                          <a:spcPts val="2520"/>
                        </a:lnSpc>
                        <a:spcBef>
                          <a:spcPct val="0"/>
                        </a:spcBef>
                        <a:defRPr/>
                      </a:pPr>
                      <a:r>
                        <a:rPr lang="en-US" sz="1800" b="1" u="none" strike="noStrike">
                          <a:solidFill>
                            <a:srgbClr val="000000"/>
                          </a:solidFill>
                          <a:latin typeface="Poppins Bold"/>
                          <a:ea typeface="Poppins Bold"/>
                          <a:cs typeface="Poppins Bold"/>
                          <a:sym typeface="Poppins Bold"/>
                        </a:rPr>
                        <a:t>Classical CV</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u="none" strike="noStrike">
                          <a:solidFill>
                            <a:srgbClr val="000000"/>
                          </a:solidFill>
                          <a:latin typeface="Poppins Medium"/>
                          <a:ea typeface="Poppins Medium"/>
                          <a:cs typeface="Poppins Medium"/>
                          <a:sym typeface="Poppins Medium"/>
                        </a:rPr>
                        <a:t>Thresholding &amp; Watershed</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u="none" strike="noStrike">
                          <a:solidFill>
                            <a:srgbClr val="000000"/>
                          </a:solidFill>
                          <a:latin typeface="Poppins Bold"/>
                          <a:ea typeface="Poppins Bold"/>
                          <a:cs typeface="Poppins Bold"/>
                          <a:sym typeface="Poppins Bold"/>
                        </a:rPr>
                        <a:t>Brittle &amp; Parameter-Sensitive.</a:t>
                      </a:r>
                      <a:r>
                        <a:rPr lang="en-US" sz="1800" b="1" u="none" strike="noStrike">
                          <a:solidFill>
                            <a:srgbClr val="000000"/>
                          </a:solidFill>
                          <a:latin typeface="Poppins Medium"/>
                          <a:ea typeface="Poppins Medium"/>
                          <a:cs typeface="Poppins Medium"/>
                          <a:sym typeface="Poppins Medium"/>
                        </a:rPr>
                        <a:t> Fails on complex slides and requires constant manual tuning.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Medium"/>
                          <a:ea typeface="Poppins Medium"/>
                          <a:cs typeface="Poppins Medium"/>
                          <a:sym typeface="Poppins Medium"/>
                        </a:rPr>
                        <a:t>0.7463</a:t>
                      </a:r>
                      <a:endParaRPr lang="en-US" sz="1100"/>
                    </a:p>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 ± 0.1287</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1"/>
                  </a:ext>
                </a:extLst>
              </a:tr>
              <a:tr h="1881001">
                <a:tc>
                  <a:txBody>
                    <a:bodyPr/>
                    <a:lstStyle/>
                    <a:p>
                      <a:pPr marL="0" lvl="0" indent="0" algn="ctr">
                        <a:lnSpc>
                          <a:spcPts val="2520"/>
                        </a:lnSpc>
                        <a:spcBef>
                          <a:spcPct val="0"/>
                        </a:spcBef>
                        <a:defRPr/>
                      </a:pPr>
                      <a:r>
                        <a:rPr lang="en-US" sz="1800" b="1" u="none" strike="noStrike">
                          <a:solidFill>
                            <a:srgbClr val="000000"/>
                          </a:solidFill>
                          <a:latin typeface="Poppins Bold"/>
                          <a:ea typeface="Poppins Bold"/>
                          <a:cs typeface="Poppins Bold"/>
                          <a:sym typeface="Poppins Bold"/>
                        </a:rPr>
                        <a:t>U-Net</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marL="0" lvl="0" indent="0" algn="ctr">
                        <a:lnSpc>
                          <a:spcPts val="2520"/>
                        </a:lnSpc>
                        <a:spcBef>
                          <a:spcPct val="0"/>
                        </a:spcBef>
                        <a:defRPr/>
                      </a:pPr>
                      <a:r>
                        <a:rPr lang="en-US" sz="1800" b="1" u="none" strike="noStrike">
                          <a:solidFill>
                            <a:srgbClr val="000000"/>
                          </a:solidFill>
                          <a:latin typeface="Poppins Medium"/>
                          <a:ea typeface="Poppins Medium"/>
                          <a:cs typeface="Poppins Medium"/>
                          <a:sym typeface="Poppins Medium"/>
                        </a:rPr>
                        <a:t>Supervised Deep Learning</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marL="0" lvl="0" indent="0" algn="ctr">
                        <a:lnSpc>
                          <a:spcPts val="2520"/>
                        </a:lnSpc>
                        <a:spcBef>
                          <a:spcPct val="0"/>
                        </a:spcBef>
                        <a:defRPr/>
                      </a:pPr>
                      <a:r>
                        <a:rPr lang="en-US" sz="1800" b="1" u="none" strike="noStrike" dirty="0">
                          <a:solidFill>
                            <a:srgbClr val="000000"/>
                          </a:solidFill>
                          <a:latin typeface="Poppins Bold"/>
                          <a:ea typeface="Poppins Bold"/>
                          <a:cs typeface="Poppins Bold"/>
                          <a:sym typeface="Poppins Bold"/>
                        </a:rPr>
                        <a:t>Data Starved.</a:t>
                      </a:r>
                      <a:r>
                        <a:rPr lang="en-US" sz="1800" b="1" u="none" strike="noStrike" dirty="0">
                          <a:solidFill>
                            <a:srgbClr val="000000"/>
                          </a:solidFill>
                          <a:latin typeface="Poppins Medium"/>
                          <a:ea typeface="Poppins Medium"/>
                          <a:cs typeface="Poppins Medium"/>
                          <a:sym typeface="Poppins Medium"/>
                        </a:rPr>
                        <a:t> The model was limited by the small dataset, leading to poor generalization.</a:t>
                      </a:r>
                      <a:endParaRPr lang="en-US" sz="1100" dirty="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marL="0" lvl="0" indent="0" algn="ctr">
                        <a:lnSpc>
                          <a:spcPts val="2520"/>
                        </a:lnSpc>
                        <a:spcBef>
                          <a:spcPct val="0"/>
                        </a:spcBef>
                        <a:defRPr/>
                      </a:pPr>
                      <a:r>
                        <a:rPr lang="en-US" sz="1800" b="1">
                          <a:solidFill>
                            <a:srgbClr val="000000"/>
                          </a:solidFill>
                          <a:latin typeface="Poppins Medium"/>
                          <a:ea typeface="Poppins Medium"/>
                          <a:cs typeface="Poppins Medium"/>
                          <a:sym typeface="Poppins Medium"/>
                        </a:rPr>
                        <a:t>0</a:t>
                      </a:r>
                      <a:r>
                        <a:rPr lang="en-US" sz="1800" b="1" u="none" strike="noStrike">
                          <a:solidFill>
                            <a:srgbClr val="000000"/>
                          </a:solidFill>
                          <a:latin typeface="Poppins Medium"/>
                          <a:ea typeface="Poppins Medium"/>
                          <a:cs typeface="Poppins Medium"/>
                          <a:sym typeface="Poppins Medium"/>
                        </a:rPr>
                        <a:t>.3801</a:t>
                      </a:r>
                      <a:endParaRPr lang="en-US" sz="1100"/>
                    </a:p>
                    <a:p>
                      <a:pPr marL="0" lvl="0" indent="0" algn="ctr">
                        <a:lnSpc>
                          <a:spcPts val="2520"/>
                        </a:lnSpc>
                        <a:spcBef>
                          <a:spcPct val="0"/>
                        </a:spcBef>
                      </a:pPr>
                      <a:r>
                        <a:rPr lang="en-US" sz="1800" b="1" u="none" strike="noStrike">
                          <a:solidFill>
                            <a:srgbClr val="000000"/>
                          </a:solidFill>
                          <a:latin typeface="Poppins Medium"/>
                          <a:ea typeface="Poppins Medium"/>
                          <a:cs typeface="Poppins Medium"/>
                          <a:sym typeface="Poppins Medium"/>
                        </a:rPr>
                        <a:t> ± 0.1104</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extLst>
                  <a:ext uri="{0D108BD9-81ED-4DB2-BD59-A6C34878D82A}">
                    <a16:rowId xmlns:a16="http://schemas.microsoft.com/office/drawing/2014/main" val="10002"/>
                  </a:ext>
                </a:extLst>
              </a:tr>
              <a:tr h="1551516">
                <a:tc>
                  <a:txBody>
                    <a:bodyPr/>
                    <a:lstStyle/>
                    <a:p>
                      <a:pPr marL="0" lvl="0" indent="0" algn="ctr">
                        <a:lnSpc>
                          <a:spcPts val="2520"/>
                        </a:lnSpc>
                        <a:spcBef>
                          <a:spcPct val="0"/>
                        </a:spcBef>
                        <a:defRPr/>
                      </a:pPr>
                      <a:r>
                        <a:rPr lang="en-US" sz="1800" b="1" u="none" strike="noStrike">
                          <a:solidFill>
                            <a:srgbClr val="000000"/>
                          </a:solidFill>
                          <a:latin typeface="Poppins Bold"/>
                          <a:ea typeface="Poppins Bold"/>
                          <a:cs typeface="Poppins Bold"/>
                          <a:sym typeface="Poppins Bold"/>
                        </a:rPr>
                        <a:t>SAM</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a:solidFill>
                            <a:srgbClr val="000000"/>
                          </a:solidFill>
                          <a:latin typeface="Poppins Medium"/>
                          <a:ea typeface="Poppins Medium"/>
                          <a:cs typeface="Poppins Medium"/>
                          <a:sym typeface="Poppins Medium"/>
                        </a:rPr>
                        <a:t>Promptable Foundation Model</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a:solidFill>
                            <a:srgbClr val="000000"/>
                          </a:solidFill>
                          <a:latin typeface="Poppins Bold"/>
                          <a:ea typeface="Poppins Bold"/>
                          <a:cs typeface="Poppins Bold"/>
                          <a:sym typeface="Poppins Bold"/>
                        </a:rPr>
                        <a:t>Most Robust &amp; Data-Efficient.</a:t>
                      </a:r>
                      <a:r>
                        <a:rPr lang="en-US" sz="1800" b="1">
                          <a:solidFill>
                            <a:srgbClr val="000000"/>
                          </a:solidFill>
                          <a:latin typeface="Poppins Medium"/>
                          <a:ea typeface="Poppins Medium"/>
                          <a:cs typeface="Poppins Medium"/>
                          <a:sym typeface="Poppins Medium"/>
                        </a:rPr>
                        <a:t> Intelligently handles fragmentation and leverages pre-trained knowledge.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dirty="0">
                          <a:solidFill>
                            <a:srgbClr val="000000"/>
                          </a:solidFill>
                          <a:latin typeface="Poppins Medium"/>
                          <a:ea typeface="Poppins Medium"/>
                          <a:cs typeface="Poppins Medium"/>
                          <a:sym typeface="Poppins Medium"/>
                        </a:rPr>
                        <a:t>0.8846</a:t>
                      </a:r>
                      <a:endParaRPr lang="en-US" sz="1100" dirty="0"/>
                    </a:p>
                    <a:p>
                      <a:pPr marL="0" lvl="0" indent="0" algn="ctr">
                        <a:lnSpc>
                          <a:spcPts val="2520"/>
                        </a:lnSpc>
                        <a:spcBef>
                          <a:spcPct val="0"/>
                        </a:spcBef>
                      </a:pPr>
                      <a:r>
                        <a:rPr lang="en-US" sz="1800" b="1" dirty="0">
                          <a:solidFill>
                            <a:srgbClr val="000000"/>
                          </a:solidFill>
                          <a:latin typeface="Poppins Medium"/>
                          <a:ea typeface="Poppins Medium"/>
                          <a:cs typeface="Poppins Medium"/>
                          <a:sym typeface="Poppins Medium"/>
                        </a:rPr>
                        <a:t> ±0.0600</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3"/>
                  </a:ext>
                </a:extLst>
              </a:tr>
            </a:tbl>
          </a:graphicData>
        </a:graphic>
      </p:graphicFrame>
      <p:sp>
        <p:nvSpPr>
          <p:cNvPr id="3" name="Freeform 3"/>
          <p:cNvSpPr/>
          <p:nvPr/>
        </p:nvSpPr>
        <p:spPr>
          <a:xfrm>
            <a:off x="2642289" y="8541707"/>
            <a:ext cx="626478" cy="931566"/>
          </a:xfrm>
          <a:custGeom>
            <a:avLst/>
            <a:gdLst/>
            <a:ahLst/>
            <a:cxnLst/>
            <a:rect l="l" t="t" r="r" b="b"/>
            <a:pathLst>
              <a:path w="626478" h="931566">
                <a:moveTo>
                  <a:pt x="0" y="0"/>
                </a:moveTo>
                <a:lnTo>
                  <a:pt x="626478" y="0"/>
                </a:lnTo>
                <a:lnTo>
                  <a:pt x="626478" y="931566"/>
                </a:lnTo>
                <a:lnTo>
                  <a:pt x="0" y="93156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801125" y="-10090"/>
            <a:ext cx="12644697" cy="2569843"/>
          </a:xfrm>
          <a:prstGeom prst="rect">
            <a:avLst/>
          </a:prstGeom>
        </p:spPr>
        <p:txBody>
          <a:bodyPr lIns="0" tIns="0" rIns="0" bIns="0" rtlCol="0" anchor="t">
            <a:spAutoFit/>
          </a:bodyPr>
          <a:lstStyle/>
          <a:p>
            <a:pPr algn="ctr">
              <a:lnSpc>
                <a:spcPts val="10080"/>
              </a:lnSpc>
              <a:spcBef>
                <a:spcPct val="0"/>
              </a:spcBef>
            </a:pPr>
            <a:r>
              <a:rPr lang="en-US" sz="7200" b="1">
                <a:solidFill>
                  <a:srgbClr val="3C7FC0"/>
                </a:solidFill>
                <a:latin typeface="Poppins Bold"/>
                <a:ea typeface="Poppins Bold"/>
                <a:cs typeface="Poppins Bold"/>
                <a:sym typeface="Poppins Bold"/>
              </a:rPr>
              <a:t>Key Findings &amp; The Winning Approach</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Full Step 2 Image"/>
          <p:cNvGrpSpPr/>
          <p:nvPr/>
        </p:nvGrpSpPr>
        <p:grpSpPr>
          <a:xfrm>
            <a:off x="9971865" y="5143500"/>
            <a:ext cx="8316135" cy="5143500"/>
            <a:chOff x="0" y="0"/>
            <a:chExt cx="1288387" cy="796863"/>
          </a:xfrm>
        </p:grpSpPr>
        <p:sp>
          <p:nvSpPr>
            <p:cNvPr id="3" name="Freeform 3"/>
            <p:cNvSpPr/>
            <p:nvPr/>
          </p:nvSpPr>
          <p:spPr>
            <a:xfrm>
              <a:off x="0" y="0"/>
              <a:ext cx="1288387" cy="796863"/>
            </a:xfrm>
            <a:custGeom>
              <a:avLst/>
              <a:gdLst/>
              <a:ahLst/>
              <a:cxnLst/>
              <a:rect l="l" t="t" r="r" b="b"/>
              <a:pathLst>
                <a:path w="1288387" h="796863">
                  <a:moveTo>
                    <a:pt x="0" y="0"/>
                  </a:moveTo>
                  <a:lnTo>
                    <a:pt x="1288387" y="0"/>
                  </a:lnTo>
                  <a:lnTo>
                    <a:pt x="1288387" y="796863"/>
                  </a:lnTo>
                  <a:lnTo>
                    <a:pt x="0" y="796863"/>
                  </a:lnTo>
                  <a:close/>
                </a:path>
              </a:pathLst>
            </a:custGeom>
            <a:blipFill>
              <a:blip r:embed="rId3">
                <a:extLst>
                  <a:ext uri="{BEBA8EAE-BF5A-486C-A8C5-ECC9F3942E4B}">
                    <a14:imgProps xmlns:a14="http://schemas.microsoft.com/office/drawing/2010/main">
                      <a14:imgLayer r:embed="rId4">
                        <a14:imgEffect>
                          <a14:sharpenSoften amount="30000"/>
                        </a14:imgEffect>
                        <a14:imgEffect>
                          <a14:saturation sat="400000"/>
                        </a14:imgEffect>
                        <a14:imgEffect>
                          <a14:brightnessContrast bright="3000"/>
                        </a14:imgEffect>
                      </a14:imgLayer>
                    </a14:imgProps>
                  </a:ext>
                </a:extLst>
              </a:blip>
              <a:stretch>
                <a:fillRect l="-5222" r="-5222"/>
              </a:stretch>
            </a:blipFill>
            <a:ln cap="sq">
              <a:noFill/>
              <a:prstDash val="solid"/>
              <a:miter/>
            </a:ln>
          </p:spPr>
          <p:txBody>
            <a:bodyPr/>
            <a:lstStyle/>
            <a:p>
              <a:endParaRPr lang="en-US"/>
            </a:p>
          </p:txBody>
        </p:sp>
      </p:grpSp>
      <p:sp>
        <p:nvSpPr>
          <p:cNvPr id="16" name="Step 2"/>
          <p:cNvSpPr txBox="1"/>
          <p:nvPr/>
        </p:nvSpPr>
        <p:spPr>
          <a:xfrm>
            <a:off x="11865760" y="4680337"/>
            <a:ext cx="4528344" cy="368300"/>
          </a:xfrm>
          <a:prstGeom prst="rect">
            <a:avLst/>
          </a:prstGeom>
        </p:spPr>
        <p:txBody>
          <a:bodyPr lIns="0" tIns="0" rIns="0" bIns="0" rtlCol="0" anchor="t">
            <a:spAutoFit/>
          </a:bodyPr>
          <a:lstStyle/>
          <a:p>
            <a:pPr algn="ctr">
              <a:lnSpc>
                <a:spcPts val="2800"/>
              </a:lnSpc>
              <a:spcBef>
                <a:spcPct val="0"/>
              </a:spcBef>
            </a:pPr>
            <a:r>
              <a:rPr lang="en-US" sz="2000" b="1">
                <a:solidFill>
                  <a:srgbClr val="7BA5CD"/>
                </a:solidFill>
                <a:latin typeface="Poppins Bold"/>
                <a:ea typeface="Poppins Bold"/>
                <a:cs typeface="Poppins Bold"/>
                <a:sym typeface="Poppins Bold"/>
              </a:rPr>
              <a:t>Step 2: </a:t>
            </a:r>
            <a:r>
              <a:rPr lang="en-US" sz="2000">
                <a:solidFill>
                  <a:srgbClr val="7BA5CD"/>
                </a:solidFill>
                <a:latin typeface="Poppins"/>
                <a:ea typeface="Poppins"/>
                <a:cs typeface="Poppins"/>
                <a:sym typeface="Poppins"/>
              </a:rPr>
              <a:t>Precise Segmentation (SAM)</a:t>
            </a:r>
          </a:p>
        </p:txBody>
      </p:sp>
      <p:grpSp>
        <p:nvGrpSpPr>
          <p:cNvPr id="26" name="Full Step 1 Image">
            <a:extLst>
              <a:ext uri="{FF2B5EF4-FFF2-40B4-BE49-F238E27FC236}">
                <a16:creationId xmlns:a16="http://schemas.microsoft.com/office/drawing/2014/main" id="{B2F33315-CD42-D792-63A9-BC0689E54F07}"/>
              </a:ext>
            </a:extLst>
          </p:cNvPr>
          <p:cNvGrpSpPr/>
          <p:nvPr/>
        </p:nvGrpSpPr>
        <p:grpSpPr>
          <a:xfrm>
            <a:off x="-143391" y="5141711"/>
            <a:ext cx="9287391" cy="5282668"/>
            <a:chOff x="-143391" y="5141711"/>
            <a:chExt cx="9287391" cy="5282668"/>
          </a:xfrm>
        </p:grpSpPr>
        <p:grpSp>
          <p:nvGrpSpPr>
            <p:cNvPr id="4" name="Image Left"/>
            <p:cNvGrpSpPr/>
            <p:nvPr/>
          </p:nvGrpSpPr>
          <p:grpSpPr>
            <a:xfrm>
              <a:off x="0" y="5143500"/>
              <a:ext cx="9144000" cy="5143500"/>
              <a:chOff x="0" y="0"/>
              <a:chExt cx="1416645" cy="796863"/>
            </a:xfrm>
          </p:grpSpPr>
          <p:sp>
            <p:nvSpPr>
              <p:cNvPr id="5" name="Freeform 5"/>
              <p:cNvSpPr/>
              <p:nvPr/>
            </p:nvSpPr>
            <p:spPr>
              <a:xfrm>
                <a:off x="0" y="0"/>
                <a:ext cx="1416645" cy="796863"/>
              </a:xfrm>
              <a:custGeom>
                <a:avLst/>
                <a:gdLst/>
                <a:ahLst/>
                <a:cxnLst/>
                <a:rect l="l" t="t" r="r" b="b"/>
                <a:pathLst>
                  <a:path w="1416645" h="796863">
                    <a:moveTo>
                      <a:pt x="0" y="0"/>
                    </a:moveTo>
                    <a:lnTo>
                      <a:pt x="1416645" y="0"/>
                    </a:lnTo>
                    <a:lnTo>
                      <a:pt x="1416645" y="796863"/>
                    </a:lnTo>
                    <a:lnTo>
                      <a:pt x="0" y="796863"/>
                    </a:lnTo>
                    <a:close/>
                  </a:path>
                </a:pathLst>
              </a:custGeom>
              <a:blipFill>
                <a:blip r:embed="rId5">
                  <a:extLst>
                    <a:ext uri="{BEBA8EAE-BF5A-486C-A8C5-ECC9F3942E4B}">
                      <a14:imgProps xmlns:a14="http://schemas.microsoft.com/office/drawing/2010/main">
                        <a14:imgLayer r:embed="rId6">
                          <a14:imgEffect>
                            <a14:sharpenSoften amount="30000"/>
                          </a14:imgEffect>
                          <a14:imgEffect>
                            <a14:saturation sat="400000"/>
                          </a14:imgEffect>
                          <a14:imgEffect>
                            <a14:brightnessContrast bright="3000"/>
                          </a14:imgEffect>
                        </a14:imgLayer>
                      </a14:imgProps>
                    </a:ext>
                  </a:extLst>
                </a:blip>
                <a:stretch>
                  <a:fillRect l="-223" r="-223"/>
                </a:stretch>
              </a:blipFill>
              <a:ln cap="sq">
                <a:noFill/>
                <a:prstDash val="solid"/>
                <a:miter/>
              </a:ln>
            </p:spPr>
            <p:txBody>
              <a:bodyPr/>
              <a:lstStyle/>
              <a:p>
                <a:endParaRPr lang="en-US"/>
              </a:p>
            </p:txBody>
          </p:sp>
        </p:grpSp>
        <p:grpSp>
          <p:nvGrpSpPr>
            <p:cNvPr id="6" name="Box"/>
            <p:cNvGrpSpPr/>
            <p:nvPr/>
          </p:nvGrpSpPr>
          <p:grpSpPr>
            <a:xfrm>
              <a:off x="-143391" y="5416468"/>
              <a:ext cx="5350647" cy="4870532"/>
              <a:chOff x="0" y="0"/>
              <a:chExt cx="1409224" cy="1282774"/>
            </a:xfrm>
          </p:grpSpPr>
          <p:sp>
            <p:nvSpPr>
              <p:cNvPr id="7" name="Freeform 7"/>
              <p:cNvSpPr/>
              <p:nvPr/>
            </p:nvSpPr>
            <p:spPr>
              <a:xfrm>
                <a:off x="0" y="0"/>
                <a:ext cx="1409224" cy="1282774"/>
              </a:xfrm>
              <a:custGeom>
                <a:avLst/>
                <a:gdLst/>
                <a:ahLst/>
                <a:cxnLst/>
                <a:rect l="l" t="t" r="r" b="b"/>
                <a:pathLst>
                  <a:path w="1409224" h="1282774">
                    <a:moveTo>
                      <a:pt x="0" y="0"/>
                    </a:moveTo>
                    <a:lnTo>
                      <a:pt x="1409224" y="0"/>
                    </a:lnTo>
                    <a:lnTo>
                      <a:pt x="1409224" y="1282774"/>
                    </a:lnTo>
                    <a:lnTo>
                      <a:pt x="0" y="1282774"/>
                    </a:lnTo>
                    <a:close/>
                  </a:path>
                </a:pathLst>
              </a:custGeom>
              <a:solidFill>
                <a:srgbClr val="000000">
                  <a:alpha val="0"/>
                </a:srgbClr>
              </a:solidFill>
              <a:ln w="38100" cap="sq">
                <a:solidFill>
                  <a:srgbClr val="036DC5"/>
                </a:solidFill>
                <a:prstDash val="solid"/>
                <a:miter/>
              </a:ln>
            </p:spPr>
            <p:txBody>
              <a:bodyPr/>
              <a:lstStyle/>
              <a:p>
                <a:endParaRPr lang="en-US"/>
              </a:p>
            </p:txBody>
          </p:sp>
          <p:sp>
            <p:nvSpPr>
              <p:cNvPr id="8" name="TextBox 8"/>
              <p:cNvSpPr txBox="1"/>
              <p:nvPr/>
            </p:nvSpPr>
            <p:spPr>
              <a:xfrm>
                <a:off x="0" y="-57150"/>
                <a:ext cx="1409224" cy="1339924"/>
              </a:xfrm>
              <a:prstGeom prst="rect">
                <a:avLst/>
              </a:prstGeom>
            </p:spPr>
            <p:txBody>
              <a:bodyPr lIns="50800" tIns="50800" rIns="50800" bIns="50800" rtlCol="0" anchor="ctr"/>
              <a:lstStyle/>
              <a:p>
                <a:pPr algn="ctr">
                  <a:lnSpc>
                    <a:spcPts val="3220"/>
                  </a:lnSpc>
                </a:pPr>
                <a:endParaRPr/>
              </a:p>
            </p:txBody>
          </p:sp>
        </p:grpSp>
        <p:grpSp>
          <p:nvGrpSpPr>
            <p:cNvPr id="9" name="Green Dot"/>
            <p:cNvGrpSpPr/>
            <p:nvPr/>
          </p:nvGrpSpPr>
          <p:grpSpPr>
            <a:xfrm>
              <a:off x="3063199" y="7577872"/>
              <a:ext cx="274757" cy="27475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B22E"/>
              </a:solidFill>
            </p:spPr>
            <p:txBody>
              <a:bodyPr/>
              <a:lstStyle/>
              <a:p>
                <a:endParaRPr lang="en-US"/>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7" name="Red Dot TR"/>
            <p:cNvGrpSpPr/>
            <p:nvPr/>
          </p:nvGrpSpPr>
          <p:grpSpPr>
            <a:xfrm>
              <a:off x="5069877" y="5279090"/>
              <a:ext cx="274757" cy="27475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0613"/>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20" name="Red Dot BR"/>
            <p:cNvGrpSpPr/>
            <p:nvPr/>
          </p:nvGrpSpPr>
          <p:grpSpPr>
            <a:xfrm>
              <a:off x="5069877" y="10149622"/>
              <a:ext cx="274757" cy="27475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0613"/>
              </a:solidFill>
            </p:spPr>
            <p:txBody>
              <a:bodyPr/>
              <a:lstStyle/>
              <a:p>
                <a:endParaRPr lang="en-US"/>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23" name="Red Dot 1"/>
            <p:cNvGrpSpPr/>
            <p:nvPr/>
          </p:nvGrpSpPr>
          <p:grpSpPr>
            <a:xfrm>
              <a:off x="6107774" y="5141711"/>
              <a:ext cx="274757" cy="27475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0613"/>
              </a:solidFill>
            </p:spPr>
            <p:txBody>
              <a:bodyPr/>
              <a:lstStyle/>
              <a:p>
                <a:endParaRPr lang="en-US"/>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sp>
        <p:nvSpPr>
          <p:cNvPr id="15" name="Step 1"/>
          <p:cNvSpPr txBox="1"/>
          <p:nvPr/>
        </p:nvSpPr>
        <p:spPr>
          <a:xfrm>
            <a:off x="2156143" y="4689862"/>
            <a:ext cx="4831715" cy="358388"/>
          </a:xfrm>
          <a:prstGeom prst="rect">
            <a:avLst/>
          </a:prstGeom>
        </p:spPr>
        <p:txBody>
          <a:bodyPr lIns="0" tIns="0" rIns="0" bIns="0" rtlCol="0" anchor="t">
            <a:spAutoFit/>
          </a:bodyPr>
          <a:lstStyle/>
          <a:p>
            <a:pPr algn="ctr">
              <a:lnSpc>
                <a:spcPts val="2821"/>
              </a:lnSpc>
              <a:spcBef>
                <a:spcPct val="0"/>
              </a:spcBef>
            </a:pPr>
            <a:r>
              <a:rPr lang="en-US" sz="2015" b="1" dirty="0">
                <a:solidFill>
                  <a:srgbClr val="7BA5CD"/>
                </a:solidFill>
                <a:latin typeface="Poppins Bold"/>
                <a:ea typeface="Poppins Bold"/>
                <a:cs typeface="Poppins Bold"/>
                <a:sym typeface="Poppins Bold"/>
              </a:rPr>
              <a:t>Step 1: </a:t>
            </a:r>
            <a:r>
              <a:rPr lang="en-US" sz="2015" dirty="0">
                <a:solidFill>
                  <a:srgbClr val="7BA5CD"/>
                </a:solidFill>
                <a:latin typeface="Poppins"/>
                <a:ea typeface="Poppins"/>
                <a:cs typeface="Poppins"/>
                <a:sym typeface="Poppins"/>
              </a:rPr>
              <a:t>Generate Robust Prompts (CV)</a:t>
            </a:r>
          </a:p>
        </p:txBody>
      </p:sp>
      <p:sp>
        <p:nvSpPr>
          <p:cNvPr id="12" name="Description"/>
          <p:cNvSpPr txBox="1"/>
          <p:nvPr/>
        </p:nvSpPr>
        <p:spPr>
          <a:xfrm>
            <a:off x="9971865" y="1426974"/>
            <a:ext cx="7287435" cy="2491105"/>
          </a:xfrm>
          <a:prstGeom prst="rect">
            <a:avLst/>
          </a:prstGeom>
        </p:spPr>
        <p:txBody>
          <a:bodyPr lIns="0" tIns="0" rIns="0" bIns="0" rtlCol="0" anchor="t">
            <a:spAutoFit/>
          </a:bodyPr>
          <a:lstStyle/>
          <a:p>
            <a:pPr algn="l">
              <a:lnSpc>
                <a:spcPts val="3920"/>
              </a:lnSpc>
            </a:pPr>
            <a:r>
              <a:rPr lang="en-US" sz="2800" dirty="0">
                <a:solidFill>
                  <a:srgbClr val="3C7FC0"/>
                </a:solidFill>
                <a:latin typeface="Poppins"/>
                <a:ea typeface="Poppins"/>
                <a:cs typeface="Poppins"/>
                <a:sym typeface="Poppins"/>
              </a:rPr>
              <a:t>This hybrid strategy uses a simple, reliable method to answer 'where,' and the powerful foundation model to answer 'what.'</a:t>
            </a:r>
          </a:p>
          <a:p>
            <a:pPr algn="l">
              <a:lnSpc>
                <a:spcPts val="3920"/>
              </a:lnSpc>
              <a:spcBef>
                <a:spcPct val="0"/>
              </a:spcBef>
            </a:pPr>
            <a:endParaRPr lang="en-US" sz="2800" dirty="0">
              <a:solidFill>
                <a:srgbClr val="3C7FC0"/>
              </a:solidFill>
              <a:latin typeface="Poppins"/>
              <a:ea typeface="Poppins"/>
              <a:cs typeface="Poppins"/>
              <a:sym typeface="Poppins"/>
            </a:endParaRPr>
          </a:p>
        </p:txBody>
      </p:sp>
      <p:sp>
        <p:nvSpPr>
          <p:cNvPr id="14" name="SubTitle"/>
          <p:cNvSpPr txBox="1"/>
          <p:nvPr/>
        </p:nvSpPr>
        <p:spPr>
          <a:xfrm>
            <a:off x="1028700" y="3368324"/>
            <a:ext cx="6781483" cy="433953"/>
          </a:xfrm>
          <a:prstGeom prst="rect">
            <a:avLst/>
          </a:prstGeom>
        </p:spPr>
        <p:txBody>
          <a:bodyPr lIns="0" tIns="0" rIns="0" bIns="0" rtlCol="0" anchor="t">
            <a:spAutoFit/>
          </a:bodyPr>
          <a:lstStyle/>
          <a:p>
            <a:pPr algn="l">
              <a:lnSpc>
                <a:spcPts val="3381"/>
              </a:lnSpc>
              <a:spcBef>
                <a:spcPct val="0"/>
              </a:spcBef>
            </a:pPr>
            <a:r>
              <a:rPr lang="en-US" sz="2415" b="1">
                <a:solidFill>
                  <a:srgbClr val="3C7FC0"/>
                </a:solidFill>
                <a:latin typeface="Poppins Bold"/>
                <a:ea typeface="Poppins Bold"/>
                <a:cs typeface="Poppins Bold"/>
                <a:sym typeface="Poppins Bold"/>
              </a:rPr>
              <a:t>A Hybrid Pipeline for Intelligent Prompting</a:t>
            </a:r>
          </a:p>
        </p:txBody>
      </p:sp>
      <p:sp>
        <p:nvSpPr>
          <p:cNvPr id="13" name="Title"/>
          <p:cNvSpPr txBox="1"/>
          <p:nvPr/>
        </p:nvSpPr>
        <p:spPr>
          <a:xfrm>
            <a:off x="1028700" y="781050"/>
            <a:ext cx="8538237" cy="2837588"/>
          </a:xfrm>
          <a:prstGeom prst="rect">
            <a:avLst/>
          </a:prstGeom>
        </p:spPr>
        <p:txBody>
          <a:bodyPr lIns="0" tIns="0" rIns="0" bIns="0" rtlCol="0" anchor="t">
            <a:spAutoFit/>
          </a:bodyPr>
          <a:lstStyle/>
          <a:p>
            <a:pPr algn="l">
              <a:lnSpc>
                <a:spcPts val="10345"/>
              </a:lnSpc>
            </a:pPr>
            <a:r>
              <a:rPr lang="en-US" sz="11495" b="1">
                <a:solidFill>
                  <a:srgbClr val="3C7FC0"/>
                </a:solidFill>
                <a:latin typeface="Poppins Bold"/>
                <a:ea typeface="Poppins Bold"/>
                <a:cs typeface="Poppins Bold"/>
                <a:sym typeface="Poppins Bold"/>
              </a:rPr>
              <a:t>The Solution</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accel="50000" decel="5000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1+#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2" accel="50000" decel="5000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9971865" y="5143500"/>
            <a:ext cx="8316135" cy="5143500"/>
            <a:chOff x="0" y="0"/>
            <a:chExt cx="1288387" cy="796863"/>
          </a:xfrm>
        </p:grpSpPr>
        <p:sp>
          <p:nvSpPr>
            <p:cNvPr id="3" name="Freeform 3"/>
            <p:cNvSpPr/>
            <p:nvPr/>
          </p:nvSpPr>
          <p:spPr>
            <a:xfrm>
              <a:off x="0" y="0"/>
              <a:ext cx="1288387" cy="796863"/>
            </a:xfrm>
            <a:custGeom>
              <a:avLst/>
              <a:gdLst/>
              <a:ahLst/>
              <a:cxnLst/>
              <a:rect l="l" t="t" r="r" b="b"/>
              <a:pathLst>
                <a:path w="1288387" h="796863">
                  <a:moveTo>
                    <a:pt x="0" y="0"/>
                  </a:moveTo>
                  <a:lnTo>
                    <a:pt x="1288387" y="0"/>
                  </a:lnTo>
                  <a:lnTo>
                    <a:pt x="1288387" y="796863"/>
                  </a:lnTo>
                  <a:lnTo>
                    <a:pt x="0" y="796863"/>
                  </a:lnTo>
                  <a:close/>
                </a:path>
              </a:pathLst>
            </a:custGeom>
            <a:blipFill>
              <a:blip r:embed="rId3"/>
              <a:stretch>
                <a:fillRect l="-5265" r="-5265"/>
              </a:stretch>
            </a:blipFill>
            <a:ln cap="sq">
              <a:noFill/>
              <a:prstDash val="solid"/>
              <a:miter/>
            </a:ln>
          </p:spPr>
          <p:txBody>
            <a:bodyPr/>
            <a:lstStyle/>
            <a:p>
              <a:endParaRPr lang="en-US"/>
            </a:p>
          </p:txBody>
        </p:sp>
      </p:grpSp>
      <p:grpSp>
        <p:nvGrpSpPr>
          <p:cNvPr id="4" name="Group 4"/>
          <p:cNvGrpSpPr/>
          <p:nvPr/>
        </p:nvGrpSpPr>
        <p:grpSpPr>
          <a:xfrm>
            <a:off x="0" y="5143500"/>
            <a:ext cx="9144000" cy="5143500"/>
            <a:chOff x="0" y="0"/>
            <a:chExt cx="1416645" cy="796863"/>
          </a:xfrm>
        </p:grpSpPr>
        <p:sp>
          <p:nvSpPr>
            <p:cNvPr id="5" name="Freeform 5"/>
            <p:cNvSpPr/>
            <p:nvPr/>
          </p:nvSpPr>
          <p:spPr>
            <a:xfrm>
              <a:off x="0" y="0"/>
              <a:ext cx="1416645" cy="796863"/>
            </a:xfrm>
            <a:custGeom>
              <a:avLst/>
              <a:gdLst/>
              <a:ahLst/>
              <a:cxnLst/>
              <a:rect l="l" t="t" r="r" b="b"/>
              <a:pathLst>
                <a:path w="1416645" h="796863">
                  <a:moveTo>
                    <a:pt x="0" y="0"/>
                  </a:moveTo>
                  <a:lnTo>
                    <a:pt x="1416645" y="0"/>
                  </a:lnTo>
                  <a:lnTo>
                    <a:pt x="1416645" y="796863"/>
                  </a:lnTo>
                  <a:lnTo>
                    <a:pt x="0" y="796863"/>
                  </a:lnTo>
                  <a:close/>
                </a:path>
              </a:pathLst>
            </a:custGeom>
            <a:blipFill>
              <a:blip r:embed="rId4">
                <a:extLst>
                  <a:ext uri="{BEBA8EAE-BF5A-486C-A8C5-ECC9F3942E4B}">
                    <a14:imgProps xmlns:a14="http://schemas.microsoft.com/office/drawing/2010/main">
                      <a14:imgLayer r:embed="rId5">
                        <a14:imgEffect>
                          <a14:sharpenSoften amount="30000"/>
                        </a14:imgEffect>
                        <a14:imgEffect>
                          <a14:saturation sat="400000"/>
                        </a14:imgEffect>
                        <a14:imgEffect>
                          <a14:brightnessContrast bright="3000"/>
                        </a14:imgEffect>
                      </a14:imgLayer>
                    </a14:imgProps>
                  </a:ext>
                </a:extLst>
              </a:blip>
              <a:stretch>
                <a:fillRect l="-223" r="-223"/>
              </a:stretch>
            </a:blipFill>
            <a:ln cap="sq">
              <a:noFill/>
              <a:prstDash val="solid"/>
              <a:miter/>
            </a:ln>
          </p:spPr>
          <p:txBody>
            <a:bodyPr/>
            <a:lstStyle/>
            <a:p>
              <a:endParaRPr lang="en-US"/>
            </a:p>
          </p:txBody>
        </p:sp>
      </p:grpSp>
      <p:grpSp>
        <p:nvGrpSpPr>
          <p:cNvPr id="6" name="Group 6"/>
          <p:cNvGrpSpPr/>
          <p:nvPr/>
        </p:nvGrpSpPr>
        <p:grpSpPr>
          <a:xfrm>
            <a:off x="4882125" y="5072797"/>
            <a:ext cx="4399254" cy="4800095"/>
            <a:chOff x="0" y="0"/>
            <a:chExt cx="5865671" cy="6400127"/>
          </a:xfrm>
        </p:grpSpPr>
        <p:grpSp>
          <p:nvGrpSpPr>
            <p:cNvPr id="7" name="Group 7"/>
            <p:cNvGrpSpPr/>
            <p:nvPr/>
          </p:nvGrpSpPr>
          <p:grpSpPr>
            <a:xfrm>
              <a:off x="183171" y="183171"/>
              <a:ext cx="5499329" cy="6033785"/>
              <a:chOff x="0" y="0"/>
              <a:chExt cx="1086287" cy="1191859"/>
            </a:xfrm>
          </p:grpSpPr>
          <p:sp>
            <p:nvSpPr>
              <p:cNvPr id="8" name="Freeform 8"/>
              <p:cNvSpPr/>
              <p:nvPr/>
            </p:nvSpPr>
            <p:spPr>
              <a:xfrm>
                <a:off x="0" y="0"/>
                <a:ext cx="1086287" cy="1191859"/>
              </a:xfrm>
              <a:custGeom>
                <a:avLst/>
                <a:gdLst/>
                <a:ahLst/>
                <a:cxnLst/>
                <a:rect l="l" t="t" r="r" b="b"/>
                <a:pathLst>
                  <a:path w="1086287" h="1191859">
                    <a:moveTo>
                      <a:pt x="0" y="0"/>
                    </a:moveTo>
                    <a:lnTo>
                      <a:pt x="1086287" y="0"/>
                    </a:lnTo>
                    <a:lnTo>
                      <a:pt x="1086287" y="1191859"/>
                    </a:lnTo>
                    <a:lnTo>
                      <a:pt x="0" y="1191859"/>
                    </a:lnTo>
                    <a:close/>
                  </a:path>
                </a:pathLst>
              </a:custGeom>
              <a:solidFill>
                <a:srgbClr val="000000">
                  <a:alpha val="0"/>
                </a:srgbClr>
              </a:solidFill>
              <a:ln w="38100" cap="sq">
                <a:solidFill>
                  <a:srgbClr val="036DC5"/>
                </a:solidFill>
                <a:prstDash val="solid"/>
                <a:miter/>
              </a:ln>
            </p:spPr>
            <p:txBody>
              <a:bodyPr/>
              <a:lstStyle/>
              <a:p>
                <a:endParaRPr lang="en-US"/>
              </a:p>
            </p:txBody>
          </p:sp>
          <p:sp>
            <p:nvSpPr>
              <p:cNvPr id="9" name="TextBox 9"/>
              <p:cNvSpPr txBox="1"/>
              <p:nvPr/>
            </p:nvSpPr>
            <p:spPr>
              <a:xfrm>
                <a:off x="0" y="-57150"/>
                <a:ext cx="1086287" cy="1249009"/>
              </a:xfrm>
              <a:prstGeom prst="rect">
                <a:avLst/>
              </a:prstGeom>
            </p:spPr>
            <p:txBody>
              <a:bodyPr lIns="50800" tIns="50800" rIns="50800" bIns="50800" rtlCol="0" anchor="ctr"/>
              <a:lstStyle/>
              <a:p>
                <a:pPr algn="ctr">
                  <a:lnSpc>
                    <a:spcPts val="3220"/>
                  </a:lnSpc>
                </a:pPr>
                <a:endParaRPr/>
              </a:p>
            </p:txBody>
          </p:sp>
        </p:grpSp>
        <p:grpSp>
          <p:nvGrpSpPr>
            <p:cNvPr id="10" name="Group 10"/>
            <p:cNvGrpSpPr/>
            <p:nvPr/>
          </p:nvGrpSpPr>
          <p:grpSpPr>
            <a:xfrm>
              <a:off x="3092472" y="2966092"/>
              <a:ext cx="366342" cy="36634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B22E"/>
              </a:solidFill>
            </p:spPr>
            <p:txBody>
              <a:bodyPr/>
              <a:lstStyle/>
              <a:p>
                <a:endParaRPr lang="en-US"/>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3" name="Group 13"/>
            <p:cNvGrpSpPr/>
            <p:nvPr/>
          </p:nvGrpSpPr>
          <p:grpSpPr>
            <a:xfrm>
              <a:off x="0" y="0"/>
              <a:ext cx="366342" cy="3663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0613"/>
              </a:solidFill>
            </p:spPr>
            <p:txBody>
              <a:bodyPr/>
              <a:lstStyle/>
              <a:p>
                <a:endParaRPr lang="en-US"/>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6" name="Group 16"/>
            <p:cNvGrpSpPr/>
            <p:nvPr/>
          </p:nvGrpSpPr>
          <p:grpSpPr>
            <a:xfrm>
              <a:off x="0" y="6033785"/>
              <a:ext cx="366342" cy="36634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0613"/>
              </a:solidFill>
            </p:spPr>
            <p:txBody>
              <a:bodyPr/>
              <a:lstStyle/>
              <a:p>
                <a:endParaRPr lang="en-US"/>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9" name="Group 19"/>
            <p:cNvGrpSpPr/>
            <p:nvPr/>
          </p:nvGrpSpPr>
          <p:grpSpPr>
            <a:xfrm>
              <a:off x="5499329" y="6033785"/>
              <a:ext cx="366342" cy="3663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0613"/>
              </a:solidFill>
            </p:spPr>
            <p:txBody>
              <a:bodyPr/>
              <a:lstStyle/>
              <a:p>
                <a:endParaRPr lang="en-US"/>
              </a:p>
            </p:txBody>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22" name="Group 22"/>
            <p:cNvGrpSpPr/>
            <p:nvPr/>
          </p:nvGrpSpPr>
          <p:grpSpPr>
            <a:xfrm>
              <a:off x="5499329" y="0"/>
              <a:ext cx="366342" cy="3663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0613"/>
              </a:solidFill>
            </p:spPr>
            <p:txBody>
              <a:bodyPr/>
              <a:lstStyle/>
              <a:p>
                <a:endParaRPr lang="en-US"/>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grpSp>
        <p:nvGrpSpPr>
          <p:cNvPr id="25" name="Group 25"/>
          <p:cNvGrpSpPr/>
          <p:nvPr/>
        </p:nvGrpSpPr>
        <p:grpSpPr>
          <a:xfrm>
            <a:off x="1144529" y="5318978"/>
            <a:ext cx="274757" cy="27475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0613"/>
            </a:solidFill>
          </p:spPr>
          <p:txBody>
            <a:bodyPr/>
            <a:lstStyle/>
            <a:p>
              <a:endParaRPr lang="en-US"/>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28" name="TextBox 28"/>
          <p:cNvSpPr txBox="1"/>
          <p:nvPr/>
        </p:nvSpPr>
        <p:spPr>
          <a:xfrm>
            <a:off x="9971865" y="1426974"/>
            <a:ext cx="7287435" cy="2491105"/>
          </a:xfrm>
          <a:prstGeom prst="rect">
            <a:avLst/>
          </a:prstGeom>
        </p:spPr>
        <p:txBody>
          <a:bodyPr lIns="0" tIns="0" rIns="0" bIns="0" rtlCol="0" anchor="t">
            <a:spAutoFit/>
          </a:bodyPr>
          <a:lstStyle/>
          <a:p>
            <a:pPr algn="l">
              <a:lnSpc>
                <a:spcPts val="3920"/>
              </a:lnSpc>
            </a:pPr>
            <a:r>
              <a:rPr lang="en-US" sz="2800" dirty="0">
                <a:solidFill>
                  <a:srgbClr val="3C7FC0"/>
                </a:solidFill>
                <a:latin typeface="Poppins"/>
                <a:ea typeface="Poppins"/>
                <a:cs typeface="Poppins"/>
                <a:sym typeface="Poppins"/>
              </a:rPr>
              <a:t>This hybrid strategy uses a simple, reliable method to answer 'where,' and the powerful foundation model to answer 'what.'</a:t>
            </a:r>
          </a:p>
          <a:p>
            <a:pPr algn="l">
              <a:lnSpc>
                <a:spcPts val="3920"/>
              </a:lnSpc>
              <a:spcBef>
                <a:spcPct val="0"/>
              </a:spcBef>
            </a:pPr>
            <a:endParaRPr lang="en-US" sz="2800" dirty="0">
              <a:solidFill>
                <a:srgbClr val="3C7FC0"/>
              </a:solidFill>
              <a:latin typeface="Poppins"/>
              <a:ea typeface="Poppins"/>
              <a:cs typeface="Poppins"/>
              <a:sym typeface="Poppins"/>
            </a:endParaRPr>
          </a:p>
        </p:txBody>
      </p:sp>
      <p:sp>
        <p:nvSpPr>
          <p:cNvPr id="29" name="TextBox 29"/>
          <p:cNvSpPr txBox="1"/>
          <p:nvPr/>
        </p:nvSpPr>
        <p:spPr>
          <a:xfrm>
            <a:off x="1028700" y="781050"/>
            <a:ext cx="8538237" cy="2837588"/>
          </a:xfrm>
          <a:prstGeom prst="rect">
            <a:avLst/>
          </a:prstGeom>
        </p:spPr>
        <p:txBody>
          <a:bodyPr lIns="0" tIns="0" rIns="0" bIns="0" rtlCol="0" anchor="t">
            <a:spAutoFit/>
          </a:bodyPr>
          <a:lstStyle/>
          <a:p>
            <a:pPr algn="l">
              <a:lnSpc>
                <a:spcPts val="10345"/>
              </a:lnSpc>
            </a:pPr>
            <a:r>
              <a:rPr lang="en-US" sz="11495" b="1" dirty="0">
                <a:solidFill>
                  <a:srgbClr val="3C7FC0"/>
                </a:solidFill>
                <a:latin typeface="Poppins Bold"/>
                <a:ea typeface="Poppins Bold"/>
                <a:cs typeface="Poppins Bold"/>
                <a:sym typeface="Poppins Bold"/>
              </a:rPr>
              <a:t>The Solution</a:t>
            </a:r>
          </a:p>
        </p:txBody>
      </p:sp>
      <p:sp>
        <p:nvSpPr>
          <p:cNvPr id="30" name="TextBox 30"/>
          <p:cNvSpPr txBox="1"/>
          <p:nvPr/>
        </p:nvSpPr>
        <p:spPr>
          <a:xfrm>
            <a:off x="1028700" y="3368324"/>
            <a:ext cx="6781483" cy="433953"/>
          </a:xfrm>
          <a:prstGeom prst="rect">
            <a:avLst/>
          </a:prstGeom>
        </p:spPr>
        <p:txBody>
          <a:bodyPr lIns="0" tIns="0" rIns="0" bIns="0" rtlCol="0" anchor="t">
            <a:spAutoFit/>
          </a:bodyPr>
          <a:lstStyle/>
          <a:p>
            <a:pPr algn="l">
              <a:lnSpc>
                <a:spcPts val="3381"/>
              </a:lnSpc>
              <a:spcBef>
                <a:spcPct val="0"/>
              </a:spcBef>
            </a:pPr>
            <a:r>
              <a:rPr lang="en-US" sz="2415" b="1">
                <a:solidFill>
                  <a:srgbClr val="3C7FC0"/>
                </a:solidFill>
                <a:latin typeface="Poppins Bold"/>
                <a:ea typeface="Poppins Bold"/>
                <a:cs typeface="Poppins Bold"/>
                <a:sym typeface="Poppins Bold"/>
              </a:rPr>
              <a:t>A Hybrid Pipeline for Intelligent Prompting</a:t>
            </a:r>
          </a:p>
        </p:txBody>
      </p:sp>
      <p:sp>
        <p:nvSpPr>
          <p:cNvPr id="31" name="TextBox 31"/>
          <p:cNvSpPr txBox="1"/>
          <p:nvPr/>
        </p:nvSpPr>
        <p:spPr>
          <a:xfrm>
            <a:off x="2156143" y="4689862"/>
            <a:ext cx="4831715" cy="358388"/>
          </a:xfrm>
          <a:prstGeom prst="rect">
            <a:avLst/>
          </a:prstGeom>
        </p:spPr>
        <p:txBody>
          <a:bodyPr lIns="0" tIns="0" rIns="0" bIns="0" rtlCol="0" anchor="t">
            <a:spAutoFit/>
          </a:bodyPr>
          <a:lstStyle/>
          <a:p>
            <a:pPr algn="ctr">
              <a:lnSpc>
                <a:spcPts val="2821"/>
              </a:lnSpc>
              <a:spcBef>
                <a:spcPct val="0"/>
              </a:spcBef>
            </a:pPr>
            <a:r>
              <a:rPr lang="en-US" sz="2015" b="1">
                <a:solidFill>
                  <a:srgbClr val="7BA5CD"/>
                </a:solidFill>
                <a:latin typeface="Poppins Bold"/>
                <a:ea typeface="Poppins Bold"/>
                <a:cs typeface="Poppins Bold"/>
                <a:sym typeface="Poppins Bold"/>
              </a:rPr>
              <a:t>Step 1: </a:t>
            </a:r>
            <a:r>
              <a:rPr lang="en-US" sz="2015">
                <a:solidFill>
                  <a:srgbClr val="7BA5CD"/>
                </a:solidFill>
                <a:latin typeface="Poppins"/>
                <a:ea typeface="Poppins"/>
                <a:cs typeface="Poppins"/>
                <a:sym typeface="Poppins"/>
              </a:rPr>
              <a:t>Generate Robust Prompts (CV)</a:t>
            </a:r>
          </a:p>
        </p:txBody>
      </p:sp>
      <p:sp>
        <p:nvSpPr>
          <p:cNvPr id="32" name="TextBox 32"/>
          <p:cNvSpPr txBox="1"/>
          <p:nvPr/>
        </p:nvSpPr>
        <p:spPr>
          <a:xfrm>
            <a:off x="11865760" y="4680337"/>
            <a:ext cx="4528344" cy="368300"/>
          </a:xfrm>
          <a:prstGeom prst="rect">
            <a:avLst/>
          </a:prstGeom>
        </p:spPr>
        <p:txBody>
          <a:bodyPr lIns="0" tIns="0" rIns="0" bIns="0" rtlCol="0" anchor="t">
            <a:spAutoFit/>
          </a:bodyPr>
          <a:lstStyle/>
          <a:p>
            <a:pPr algn="ctr">
              <a:lnSpc>
                <a:spcPts val="2800"/>
              </a:lnSpc>
              <a:spcBef>
                <a:spcPct val="0"/>
              </a:spcBef>
            </a:pPr>
            <a:r>
              <a:rPr lang="en-US" sz="2000" b="1" dirty="0">
                <a:solidFill>
                  <a:srgbClr val="7BA5CD"/>
                </a:solidFill>
                <a:latin typeface="Poppins Bold"/>
                <a:ea typeface="Poppins Bold"/>
                <a:cs typeface="Poppins Bold"/>
                <a:sym typeface="Poppins Bold"/>
              </a:rPr>
              <a:t>Step 2: </a:t>
            </a:r>
            <a:r>
              <a:rPr lang="en-US" sz="2000" dirty="0">
                <a:solidFill>
                  <a:srgbClr val="7BA5CD"/>
                </a:solidFill>
                <a:latin typeface="Poppins"/>
                <a:ea typeface="Poppins"/>
                <a:cs typeface="Poppins"/>
                <a:sym typeface="Poppins"/>
              </a:rPr>
              <a:t>Precise Segmentation (SAM)</a:t>
            </a:r>
          </a:p>
        </p:txBody>
      </p:sp>
      <p:pic>
        <p:nvPicPr>
          <p:cNvPr id="34" name="Picture 33" descr="A blue and green shapes&#10;&#10;AI-generated content may be incorrect.">
            <a:extLst>
              <a:ext uri="{FF2B5EF4-FFF2-40B4-BE49-F238E27FC236}">
                <a16:creationId xmlns:a16="http://schemas.microsoft.com/office/drawing/2014/main" id="{59AA2B1E-9EB2-F71E-E369-B226E45F4B7A}"/>
              </a:ext>
            </a:extLst>
          </p:cNvPr>
          <p:cNvPicPr>
            <a:picLocks noChangeAspect="1"/>
          </p:cNvPicPr>
          <p:nvPr/>
        </p:nvPicPr>
        <p:blipFill>
          <a:blip r:embed="rId6">
            <a:extLst>
              <a:ext uri="{28A0092B-C50C-407E-A947-70E740481C1C}">
                <a14:useLocalDpi xmlns:a14="http://schemas.microsoft.com/office/drawing/2010/main" val="0"/>
              </a:ext>
            </a:extLst>
          </a:blip>
          <a:srcRect l="9522"/>
          <a:stretch>
            <a:fillRect/>
          </a:stretch>
        </p:blipFill>
        <p:spPr>
          <a:xfrm>
            <a:off x="9956800" y="5143500"/>
            <a:ext cx="8331200" cy="5143500"/>
          </a:xfrm>
          <a:prstGeom prst="rect">
            <a:avLst/>
          </a:prstGeom>
        </p:spPr>
      </p:pic>
      <p:grpSp>
        <p:nvGrpSpPr>
          <p:cNvPr id="38" name="Group 37">
            <a:extLst>
              <a:ext uri="{FF2B5EF4-FFF2-40B4-BE49-F238E27FC236}">
                <a16:creationId xmlns:a16="http://schemas.microsoft.com/office/drawing/2014/main" id="{AC7C205E-99E2-A6C5-2593-57B3EEE1DEF3}"/>
              </a:ext>
            </a:extLst>
          </p:cNvPr>
          <p:cNvGrpSpPr/>
          <p:nvPr/>
        </p:nvGrpSpPr>
        <p:grpSpPr>
          <a:xfrm>
            <a:off x="14401800" y="3383124"/>
            <a:ext cx="5137944" cy="1069910"/>
            <a:chOff x="10896600" y="3491204"/>
            <a:chExt cx="5137944" cy="1069910"/>
          </a:xfrm>
        </p:grpSpPr>
        <p:sp>
          <p:nvSpPr>
            <p:cNvPr id="33" name="Oval 32">
              <a:extLst>
                <a:ext uri="{FF2B5EF4-FFF2-40B4-BE49-F238E27FC236}">
                  <a16:creationId xmlns:a16="http://schemas.microsoft.com/office/drawing/2014/main" id="{A67E8508-A2F7-05EB-EEAF-21883A10ABF0}"/>
                </a:ext>
              </a:extLst>
            </p:cNvPr>
            <p:cNvSpPr/>
            <p:nvPr/>
          </p:nvSpPr>
          <p:spPr>
            <a:xfrm>
              <a:off x="10896600" y="3491204"/>
              <a:ext cx="457200" cy="457200"/>
            </a:xfrm>
            <a:prstGeom prst="ellipse">
              <a:avLst/>
            </a:prstGeom>
            <a:solidFill>
              <a:srgbClr val="00FE02"/>
            </a:solidFill>
            <a:ln>
              <a:solidFill>
                <a:srgbClr val="00FE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006EE84-1AEC-2F40-2831-1065D449A9B5}"/>
                </a:ext>
              </a:extLst>
            </p:cNvPr>
            <p:cNvSpPr/>
            <p:nvPr/>
          </p:nvSpPr>
          <p:spPr>
            <a:xfrm>
              <a:off x="10896600" y="4103914"/>
              <a:ext cx="457200" cy="457200"/>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2">
              <a:extLst>
                <a:ext uri="{FF2B5EF4-FFF2-40B4-BE49-F238E27FC236}">
                  <a16:creationId xmlns:a16="http://schemas.microsoft.com/office/drawing/2014/main" id="{253FC58F-19CC-9E28-CD7E-37DCDCF9AADB}"/>
                </a:ext>
              </a:extLst>
            </p:cNvPr>
            <p:cNvSpPr txBox="1"/>
            <p:nvPr/>
          </p:nvSpPr>
          <p:spPr>
            <a:xfrm>
              <a:off x="11506200" y="3540334"/>
              <a:ext cx="4528344" cy="361637"/>
            </a:xfrm>
            <a:prstGeom prst="rect">
              <a:avLst/>
            </a:prstGeom>
          </p:spPr>
          <p:txBody>
            <a:bodyPr lIns="0" tIns="0" rIns="0" bIns="0" rtlCol="0" anchor="t">
              <a:spAutoFit/>
            </a:bodyPr>
            <a:lstStyle/>
            <a:p>
              <a:pPr>
                <a:lnSpc>
                  <a:spcPts val="2800"/>
                </a:lnSpc>
                <a:spcBef>
                  <a:spcPct val="0"/>
                </a:spcBef>
              </a:pPr>
              <a:r>
                <a:rPr lang="en-US" sz="2400" b="1" dirty="0">
                  <a:solidFill>
                    <a:srgbClr val="7BA5CD"/>
                  </a:solidFill>
                  <a:latin typeface="Poppins Bold"/>
                  <a:ea typeface="Poppins Bold"/>
                  <a:cs typeface="Poppins Bold"/>
                  <a:sym typeface="Poppins Bold"/>
                </a:rPr>
                <a:t>SAM’s Guess</a:t>
              </a:r>
              <a:endParaRPr lang="en-US" sz="2400" dirty="0">
                <a:solidFill>
                  <a:srgbClr val="7BA5CD"/>
                </a:solidFill>
                <a:latin typeface="Poppins"/>
                <a:ea typeface="Poppins"/>
                <a:cs typeface="Poppins"/>
                <a:sym typeface="Poppins"/>
              </a:endParaRPr>
            </a:p>
          </p:txBody>
        </p:sp>
        <p:sp>
          <p:nvSpPr>
            <p:cNvPr id="37" name="TextBox 32">
              <a:extLst>
                <a:ext uri="{FF2B5EF4-FFF2-40B4-BE49-F238E27FC236}">
                  <a16:creationId xmlns:a16="http://schemas.microsoft.com/office/drawing/2014/main" id="{5E09D189-1BEC-E054-48F2-3ADDE2C31F75}"/>
                </a:ext>
              </a:extLst>
            </p:cNvPr>
            <p:cNvSpPr txBox="1"/>
            <p:nvPr/>
          </p:nvSpPr>
          <p:spPr>
            <a:xfrm>
              <a:off x="11506200" y="4146816"/>
              <a:ext cx="4528344" cy="361637"/>
            </a:xfrm>
            <a:prstGeom prst="rect">
              <a:avLst/>
            </a:prstGeom>
          </p:spPr>
          <p:txBody>
            <a:bodyPr lIns="0" tIns="0" rIns="0" bIns="0" rtlCol="0" anchor="t">
              <a:spAutoFit/>
            </a:bodyPr>
            <a:lstStyle/>
            <a:p>
              <a:pPr>
                <a:lnSpc>
                  <a:spcPts val="2800"/>
                </a:lnSpc>
                <a:spcBef>
                  <a:spcPct val="0"/>
                </a:spcBef>
              </a:pPr>
              <a:r>
                <a:rPr lang="en-US" sz="2400" b="1" dirty="0">
                  <a:solidFill>
                    <a:srgbClr val="7BA5CD"/>
                  </a:solidFill>
                  <a:latin typeface="Poppins Bold"/>
                  <a:ea typeface="Poppins Bold"/>
                  <a:cs typeface="Poppins Bold"/>
                  <a:sym typeface="Poppins Bold"/>
                </a:rPr>
                <a:t>Expert Annotation</a:t>
              </a:r>
              <a:endParaRPr lang="en-US" sz="2400" dirty="0">
                <a:solidFill>
                  <a:srgbClr val="7BA5CD"/>
                </a:solidFill>
                <a:latin typeface="Poppins"/>
                <a:ea typeface="Poppins"/>
                <a:cs typeface="Poppins"/>
                <a:sym typeface="Poppi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1094" y="3157517"/>
          <a:ext cx="7268257" cy="6404635"/>
        </p:xfrm>
        <a:graphic>
          <a:graphicData uri="http://schemas.openxmlformats.org/drawingml/2006/table">
            <a:tbl>
              <a:tblPr/>
              <a:tblGrid>
                <a:gridCol w="2461231">
                  <a:extLst>
                    <a:ext uri="{9D8B030D-6E8A-4147-A177-3AD203B41FA5}">
                      <a16:colId xmlns:a16="http://schemas.microsoft.com/office/drawing/2014/main" val="20000"/>
                    </a:ext>
                  </a:extLst>
                </a:gridCol>
                <a:gridCol w="1807783">
                  <a:extLst>
                    <a:ext uri="{9D8B030D-6E8A-4147-A177-3AD203B41FA5}">
                      <a16:colId xmlns:a16="http://schemas.microsoft.com/office/drawing/2014/main" val="20001"/>
                    </a:ext>
                  </a:extLst>
                </a:gridCol>
                <a:gridCol w="2999243">
                  <a:extLst>
                    <a:ext uri="{9D8B030D-6E8A-4147-A177-3AD203B41FA5}">
                      <a16:colId xmlns:a16="http://schemas.microsoft.com/office/drawing/2014/main" val="20002"/>
                    </a:ext>
                  </a:extLst>
                </a:gridCol>
              </a:tblGrid>
              <a:tr h="1004607">
                <a:tc>
                  <a:txBody>
                    <a:bodyPr/>
                    <a:lstStyle/>
                    <a:p>
                      <a:pPr marL="0" lvl="0" indent="0" algn="ctr">
                        <a:lnSpc>
                          <a:spcPts val="3359"/>
                        </a:lnSpc>
                        <a:spcBef>
                          <a:spcPct val="0"/>
                        </a:spcBef>
                        <a:defRPr/>
                      </a:pPr>
                      <a:r>
                        <a:rPr lang="en-US" sz="2399" b="1">
                          <a:solidFill>
                            <a:srgbClr val="FCFCFC"/>
                          </a:solidFill>
                          <a:latin typeface="Poppins Bold"/>
                          <a:ea typeface="Poppins Bold"/>
                          <a:cs typeface="Poppins Bold"/>
                          <a:sym typeface="Poppins Bold"/>
                        </a:rPr>
                        <a:t>Metric</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marL="0" lvl="0" indent="0" algn="ctr">
                        <a:lnSpc>
                          <a:spcPts val="3359"/>
                        </a:lnSpc>
                        <a:spcBef>
                          <a:spcPct val="0"/>
                        </a:spcBef>
                        <a:defRPr/>
                      </a:pPr>
                      <a:r>
                        <a:rPr lang="en-US" sz="2399" b="1">
                          <a:solidFill>
                            <a:srgbClr val="FCFCFC"/>
                          </a:solidFill>
                          <a:latin typeface="Poppins Bold"/>
                          <a:ea typeface="Poppins Bold"/>
                          <a:cs typeface="Poppins Bold"/>
                          <a:sym typeface="Poppins Bold"/>
                        </a:rPr>
                        <a:t>Score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tc>
                  <a:txBody>
                    <a:bodyPr/>
                    <a:lstStyle/>
                    <a:p>
                      <a:pPr marL="0" lvl="0" indent="0" algn="ctr">
                        <a:lnSpc>
                          <a:spcPts val="3359"/>
                        </a:lnSpc>
                        <a:spcBef>
                          <a:spcPct val="0"/>
                        </a:spcBef>
                        <a:defRPr/>
                      </a:pPr>
                      <a:r>
                        <a:rPr lang="en-US" sz="2399" b="1">
                          <a:solidFill>
                            <a:srgbClr val="FCFCFC"/>
                          </a:solidFill>
                          <a:latin typeface="Poppins Bold"/>
                          <a:ea typeface="Poppins Bold"/>
                          <a:cs typeface="Poppins Bold"/>
                          <a:sym typeface="Poppins Bold"/>
                        </a:rPr>
                        <a:t>Interpretation</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3C7FC0"/>
                    </a:solidFill>
                  </a:tcPr>
                </a:tc>
                <a:extLst>
                  <a:ext uri="{0D108BD9-81ED-4DB2-BD59-A6C34878D82A}">
                    <a16:rowId xmlns:a16="http://schemas.microsoft.com/office/drawing/2014/main" val="10000"/>
                  </a:ext>
                </a:extLst>
              </a:tr>
              <a:tr h="1966566">
                <a:tc>
                  <a:txBody>
                    <a:bodyPr/>
                    <a:lstStyle/>
                    <a:p>
                      <a:pPr marL="0" lvl="0" indent="0" algn="ctr">
                        <a:lnSpc>
                          <a:spcPts val="2520"/>
                        </a:lnSpc>
                        <a:spcBef>
                          <a:spcPct val="0"/>
                        </a:spcBef>
                        <a:defRPr/>
                      </a:pPr>
                      <a:r>
                        <a:rPr lang="en-US" sz="1800" b="1">
                          <a:solidFill>
                            <a:srgbClr val="000000"/>
                          </a:solidFill>
                          <a:latin typeface="Poppins Medium"/>
                          <a:ea typeface="Poppins Medium"/>
                          <a:cs typeface="Poppins Medium"/>
                          <a:sym typeface="Poppins Medium"/>
                        </a:rPr>
                        <a:t>D</a:t>
                      </a:r>
                      <a:r>
                        <a:rPr lang="en-US" sz="1800" b="1" u="none" strike="noStrike">
                          <a:solidFill>
                            <a:srgbClr val="000000"/>
                          </a:solidFill>
                          <a:latin typeface="Poppins Medium"/>
                          <a:ea typeface="Poppins Medium"/>
                          <a:cs typeface="Poppins Medium"/>
                          <a:sym typeface="Poppins Medium"/>
                        </a:rPr>
                        <a:t>ice Score</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Medium"/>
                          <a:ea typeface="Poppins Medium"/>
                          <a:cs typeface="Poppins Medium"/>
                          <a:sym typeface="Poppins Medium"/>
                        </a:rPr>
                        <a:t>0.8846</a:t>
                      </a:r>
                      <a:endParaRPr lang="en-US" sz="1100"/>
                    </a:p>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 ±0.0600</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u="none" strike="noStrike">
                          <a:solidFill>
                            <a:srgbClr val="000000"/>
                          </a:solidFill>
                          <a:latin typeface="Poppins Medium"/>
                          <a:ea typeface="Poppins Medium"/>
                          <a:cs typeface="Poppins Medium"/>
                          <a:sym typeface="Poppins Medium"/>
                        </a:rPr>
                        <a:t>Strong overlap; good proxy for boundary accuracy.</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1"/>
                  </a:ext>
                </a:extLst>
              </a:tr>
              <a:tr h="1881519">
                <a:tc>
                  <a:txBody>
                    <a:bodyPr/>
                    <a:lstStyle/>
                    <a:p>
                      <a:pPr marL="0" lvl="0" indent="0" algn="ctr">
                        <a:lnSpc>
                          <a:spcPts val="2520"/>
                        </a:lnSpc>
                        <a:spcBef>
                          <a:spcPct val="0"/>
                        </a:spcBef>
                        <a:defRPr/>
                      </a:pPr>
                      <a:r>
                        <a:rPr lang="en-US" sz="1800" b="1">
                          <a:solidFill>
                            <a:srgbClr val="000000"/>
                          </a:solidFill>
                          <a:latin typeface="Poppins Medium"/>
                          <a:ea typeface="Poppins Medium"/>
                          <a:cs typeface="Poppins Medium"/>
                          <a:sym typeface="Poppins Medium"/>
                        </a:rPr>
                        <a:t>IoU (Jaccard)</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algn="ctr">
                        <a:lnSpc>
                          <a:spcPts val="2520"/>
                        </a:lnSpc>
                        <a:defRPr/>
                      </a:pPr>
                      <a:r>
                        <a:rPr lang="en-US" sz="1800" b="1">
                          <a:solidFill>
                            <a:srgbClr val="000000"/>
                          </a:solidFill>
                          <a:latin typeface="Poppins Medium"/>
                          <a:ea typeface="Poppins Medium"/>
                          <a:cs typeface="Poppins Medium"/>
                          <a:sym typeface="Poppins Medium"/>
                        </a:rPr>
                        <a:t>0.8211</a:t>
                      </a:r>
                      <a:endParaRPr lang="en-US" sz="1100"/>
                    </a:p>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 ± 0.0776</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tc>
                  <a:txBody>
                    <a:bodyPr/>
                    <a:lstStyle/>
                    <a:p>
                      <a:pPr marL="0" lvl="0" indent="0" algn="ctr">
                        <a:lnSpc>
                          <a:spcPts val="2520"/>
                        </a:lnSpc>
                        <a:spcBef>
                          <a:spcPct val="0"/>
                        </a:spcBef>
                        <a:defRPr/>
                      </a:pPr>
                      <a:r>
                        <a:rPr lang="en-US" sz="1800" b="1">
                          <a:solidFill>
                            <a:srgbClr val="000000"/>
                          </a:solidFill>
                          <a:latin typeface="Poppins Medium"/>
                          <a:ea typeface="Poppins Medium"/>
                          <a:cs typeface="Poppins Medium"/>
                          <a:sym typeface="Poppins Medium"/>
                        </a:rPr>
                        <a:t>Go</a:t>
                      </a:r>
                      <a:r>
                        <a:rPr lang="en-US" sz="1800" b="1" u="none" strike="noStrike">
                          <a:solidFill>
                            <a:srgbClr val="000000"/>
                          </a:solidFill>
                          <a:latin typeface="Poppins Medium"/>
                          <a:ea typeface="Poppins Medium"/>
                          <a:cs typeface="Poppins Medium"/>
                          <a:sym typeface="Poppins Medium"/>
                        </a:rPr>
                        <a:t>od area-based overlap.</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F5F5F5"/>
                    </a:solidFill>
                  </a:tcPr>
                </a:tc>
                <a:extLst>
                  <a:ext uri="{0D108BD9-81ED-4DB2-BD59-A6C34878D82A}">
                    <a16:rowId xmlns:a16="http://schemas.microsoft.com/office/drawing/2014/main" val="10002"/>
                  </a:ext>
                </a:extLst>
              </a:tr>
              <a:tr h="1551943">
                <a:tc>
                  <a:txBody>
                    <a:bodyPr/>
                    <a:lstStyle/>
                    <a:p>
                      <a:pPr marL="0" lvl="0" indent="0" algn="ctr">
                        <a:lnSpc>
                          <a:spcPts val="2520"/>
                        </a:lnSpc>
                        <a:spcBef>
                          <a:spcPct val="0"/>
                        </a:spcBef>
                        <a:defRPr/>
                      </a:pPr>
                      <a:r>
                        <a:rPr lang="en-US" sz="1800" b="1">
                          <a:solidFill>
                            <a:srgbClr val="000000"/>
                          </a:solidFill>
                          <a:latin typeface="Poppins Medium"/>
                          <a:ea typeface="Poppins Medium"/>
                          <a:cs typeface="Poppins Medium"/>
                          <a:sym typeface="Poppins Medium"/>
                        </a:rPr>
                        <a:t>J&amp;F Score</a:t>
                      </a:r>
                      <a:endParaRPr lang="en-US" sz="1100"/>
                    </a:p>
                    <a:p>
                      <a:pPr marL="0" lvl="0" indent="0" algn="ctr">
                        <a:lnSpc>
                          <a:spcPts val="2520"/>
                        </a:lnSpc>
                        <a:spcBef>
                          <a:spcPct val="0"/>
                        </a:spcBef>
                      </a:pP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algn="ctr">
                        <a:lnSpc>
                          <a:spcPts val="2520"/>
                        </a:lnSpc>
                        <a:defRPr/>
                      </a:pPr>
                      <a:r>
                        <a:rPr lang="en-US" sz="1800" b="1">
                          <a:solidFill>
                            <a:srgbClr val="000000"/>
                          </a:solidFill>
                          <a:latin typeface="Poppins Medium"/>
                          <a:ea typeface="Poppins Medium"/>
                          <a:cs typeface="Poppins Medium"/>
                          <a:sym typeface="Poppins Medium"/>
                        </a:rPr>
                        <a:t>0.8528</a:t>
                      </a:r>
                      <a:endParaRPr lang="en-US" sz="1100"/>
                    </a:p>
                    <a:p>
                      <a:pPr marL="0" lvl="0" indent="0" algn="ctr">
                        <a:lnSpc>
                          <a:spcPts val="2520"/>
                        </a:lnSpc>
                        <a:spcBef>
                          <a:spcPct val="0"/>
                        </a:spcBef>
                      </a:pPr>
                      <a:r>
                        <a:rPr lang="en-US" sz="1800" b="1">
                          <a:solidFill>
                            <a:srgbClr val="000000"/>
                          </a:solidFill>
                          <a:latin typeface="Poppins Medium"/>
                          <a:ea typeface="Poppins Medium"/>
                          <a:cs typeface="Poppins Medium"/>
                          <a:sym typeface="Poppins Medium"/>
                        </a:rPr>
                        <a:t> ± 0.0685</a:t>
                      </a:r>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tc>
                  <a:txBody>
                    <a:bodyPr/>
                    <a:lstStyle/>
                    <a:p>
                      <a:pPr marL="0" lvl="0" indent="0" algn="ctr">
                        <a:lnSpc>
                          <a:spcPts val="2520"/>
                        </a:lnSpc>
                        <a:spcBef>
                          <a:spcPct val="0"/>
                        </a:spcBef>
                        <a:defRPr/>
                      </a:pPr>
                      <a:r>
                        <a:rPr lang="en-US" sz="1800" b="1">
                          <a:solidFill>
                            <a:srgbClr val="000000"/>
                          </a:solidFill>
                          <a:latin typeface="Poppins Medium"/>
                          <a:ea typeface="Poppins Medium"/>
                          <a:cs typeface="Poppins Medium"/>
                          <a:sym typeface="Poppins Medium"/>
                        </a:rPr>
                        <a:t>Strong overall score, comparable to benchmarks.</a:t>
                      </a:r>
                      <a:endParaRPr lang="en-US" sz="1100"/>
                    </a:p>
                  </a:txBody>
                  <a:tcPr marL="190500" marR="190500" marT="190500" marB="190500" anchor="ctr">
                    <a:lnL w="28575" cap="flat" cmpd="sng" algn="ctr">
                      <a:solidFill>
                        <a:srgbClr val="282828"/>
                      </a:solidFill>
                      <a:prstDash val="solid"/>
                      <a:round/>
                      <a:headEnd type="none" w="med" len="med"/>
                      <a:tailEnd type="none" w="med" len="med"/>
                    </a:lnL>
                    <a:lnR w="28575" cap="flat" cmpd="sng" algn="ctr">
                      <a:solidFill>
                        <a:srgbClr val="282828"/>
                      </a:solidFill>
                      <a:prstDash val="solid"/>
                      <a:round/>
                      <a:headEnd type="none" w="med" len="med"/>
                      <a:tailEnd type="none" w="med" len="med"/>
                    </a:lnR>
                    <a:lnT w="28575" cap="flat" cmpd="sng" algn="ctr">
                      <a:solidFill>
                        <a:srgbClr val="282828"/>
                      </a:solidFill>
                      <a:prstDash val="solid"/>
                      <a:round/>
                      <a:headEnd type="none" w="med" len="med"/>
                      <a:tailEnd type="none" w="med" len="med"/>
                    </a:lnT>
                    <a:lnB w="28575" cap="flat" cmpd="sng" algn="ctr">
                      <a:solidFill>
                        <a:srgbClr val="282828"/>
                      </a:solidFill>
                      <a:prstDash val="solid"/>
                      <a:round/>
                      <a:headEnd type="none" w="med" len="med"/>
                      <a:tailEnd type="none" w="med" len="med"/>
                    </a:lnB>
                    <a:solidFill>
                      <a:srgbClr val="E6F3FF"/>
                    </a:solidFill>
                  </a:tcPr>
                </a:tc>
                <a:extLst>
                  <a:ext uri="{0D108BD9-81ED-4DB2-BD59-A6C34878D82A}">
                    <a16:rowId xmlns:a16="http://schemas.microsoft.com/office/drawing/2014/main" val="10003"/>
                  </a:ext>
                </a:extLst>
              </a:tr>
            </a:tbl>
          </a:graphicData>
        </a:graphic>
      </p:graphicFrame>
      <p:sp>
        <p:nvSpPr>
          <p:cNvPr id="3" name="Freeform 3"/>
          <p:cNvSpPr/>
          <p:nvPr/>
        </p:nvSpPr>
        <p:spPr>
          <a:xfrm>
            <a:off x="10219542" y="2705406"/>
            <a:ext cx="6474580" cy="3074893"/>
          </a:xfrm>
          <a:custGeom>
            <a:avLst/>
            <a:gdLst/>
            <a:ahLst/>
            <a:cxnLst/>
            <a:rect l="l" t="t" r="r" b="b"/>
            <a:pathLst>
              <a:path w="6474580" h="3074893">
                <a:moveTo>
                  <a:pt x="0" y="0"/>
                </a:moveTo>
                <a:lnTo>
                  <a:pt x="6474580" y="0"/>
                </a:lnTo>
                <a:lnTo>
                  <a:pt x="6474580" y="3074893"/>
                </a:lnTo>
                <a:lnTo>
                  <a:pt x="0" y="3074893"/>
                </a:lnTo>
                <a:lnTo>
                  <a:pt x="0" y="0"/>
                </a:lnTo>
                <a:close/>
              </a:path>
            </a:pathLst>
          </a:custGeom>
          <a:blipFill>
            <a:blip r:embed="rId3"/>
            <a:stretch>
              <a:fillRect t="-8957" b="-8957"/>
            </a:stretch>
          </a:blipFill>
        </p:spPr>
        <p:txBody>
          <a:bodyPr/>
          <a:lstStyle/>
          <a:p>
            <a:endParaRPr lang="en-US"/>
          </a:p>
        </p:txBody>
      </p:sp>
      <p:sp>
        <p:nvSpPr>
          <p:cNvPr id="4" name="Freeform 4"/>
          <p:cNvSpPr/>
          <p:nvPr/>
        </p:nvSpPr>
        <p:spPr>
          <a:xfrm>
            <a:off x="10219542" y="6237381"/>
            <a:ext cx="6474580" cy="3072870"/>
          </a:xfrm>
          <a:custGeom>
            <a:avLst/>
            <a:gdLst/>
            <a:ahLst/>
            <a:cxnLst/>
            <a:rect l="l" t="t" r="r" b="b"/>
            <a:pathLst>
              <a:path w="6474580" h="3072870">
                <a:moveTo>
                  <a:pt x="0" y="0"/>
                </a:moveTo>
                <a:lnTo>
                  <a:pt x="6474580" y="0"/>
                </a:lnTo>
                <a:lnTo>
                  <a:pt x="6474580" y="3072871"/>
                </a:lnTo>
                <a:lnTo>
                  <a:pt x="0" y="3072871"/>
                </a:lnTo>
                <a:lnTo>
                  <a:pt x="0" y="0"/>
                </a:lnTo>
                <a:close/>
              </a:path>
            </a:pathLst>
          </a:custGeom>
          <a:blipFill>
            <a:blip r:embed="rId4"/>
            <a:stretch>
              <a:fillRect t="-26339" b="-24049"/>
            </a:stretch>
          </a:blipFill>
        </p:spPr>
        <p:txBody>
          <a:bodyPr/>
          <a:lstStyle/>
          <a:p>
            <a:endParaRPr lang="en-US"/>
          </a:p>
        </p:txBody>
      </p:sp>
      <p:sp>
        <p:nvSpPr>
          <p:cNvPr id="5" name="TextBox 5"/>
          <p:cNvSpPr txBox="1"/>
          <p:nvPr/>
        </p:nvSpPr>
        <p:spPr>
          <a:xfrm>
            <a:off x="2801125" y="28010"/>
            <a:ext cx="12644697" cy="2000882"/>
          </a:xfrm>
          <a:prstGeom prst="rect">
            <a:avLst/>
          </a:prstGeom>
        </p:spPr>
        <p:txBody>
          <a:bodyPr lIns="0" tIns="0" rIns="0" bIns="0" rtlCol="0" anchor="t">
            <a:spAutoFit/>
          </a:bodyPr>
          <a:lstStyle/>
          <a:p>
            <a:pPr algn="ctr">
              <a:lnSpc>
                <a:spcPts val="7840"/>
              </a:lnSpc>
              <a:spcBef>
                <a:spcPct val="0"/>
              </a:spcBef>
            </a:pPr>
            <a:r>
              <a:rPr lang="en-US" sz="5600" b="1">
                <a:solidFill>
                  <a:srgbClr val="3C7FC0"/>
                </a:solidFill>
                <a:latin typeface="Poppins Bold"/>
                <a:ea typeface="Poppins Bold"/>
                <a:cs typeface="Poppins Bold"/>
                <a:sym typeface="Poppins Bold"/>
              </a:rPr>
              <a:t>Performance Analysis: Quantitative &amp; Qualitative Results</a:t>
            </a:r>
          </a:p>
        </p:txBody>
      </p:sp>
      <p:sp>
        <p:nvSpPr>
          <p:cNvPr id="6" name="TextBox 6"/>
          <p:cNvSpPr txBox="1"/>
          <p:nvPr/>
        </p:nvSpPr>
        <p:spPr>
          <a:xfrm>
            <a:off x="511094" y="2271453"/>
            <a:ext cx="7011724" cy="433953"/>
          </a:xfrm>
          <a:prstGeom prst="rect">
            <a:avLst/>
          </a:prstGeom>
        </p:spPr>
        <p:txBody>
          <a:bodyPr lIns="0" tIns="0" rIns="0" bIns="0" rtlCol="0" anchor="t">
            <a:spAutoFit/>
          </a:bodyPr>
          <a:lstStyle/>
          <a:p>
            <a:pPr algn="ctr">
              <a:lnSpc>
                <a:spcPts val="3381"/>
              </a:lnSpc>
              <a:spcBef>
                <a:spcPct val="0"/>
              </a:spcBef>
            </a:pPr>
            <a:r>
              <a:rPr lang="en-US" sz="2415" b="1" dirty="0">
                <a:solidFill>
                  <a:srgbClr val="3C7FC0"/>
                </a:solidFill>
                <a:latin typeface="Poppins Bold"/>
                <a:ea typeface="Poppins Bold"/>
                <a:cs typeface="Poppins Bold"/>
                <a:sym typeface="Poppins Bold"/>
              </a:rPr>
              <a:t>Quantitative Results (Avg. Across 30 Slides)</a:t>
            </a:r>
          </a:p>
        </p:txBody>
      </p:sp>
      <p:sp>
        <p:nvSpPr>
          <p:cNvPr id="7" name="TextBox 7"/>
          <p:cNvSpPr txBox="1"/>
          <p:nvPr/>
        </p:nvSpPr>
        <p:spPr>
          <a:xfrm>
            <a:off x="9144000" y="2271453"/>
            <a:ext cx="2984024" cy="433953"/>
          </a:xfrm>
          <a:prstGeom prst="rect">
            <a:avLst/>
          </a:prstGeom>
        </p:spPr>
        <p:txBody>
          <a:bodyPr lIns="0" tIns="0" rIns="0" bIns="0" rtlCol="0" anchor="t">
            <a:spAutoFit/>
          </a:bodyPr>
          <a:lstStyle/>
          <a:p>
            <a:pPr algn="ctr">
              <a:lnSpc>
                <a:spcPts val="3381"/>
              </a:lnSpc>
              <a:spcBef>
                <a:spcPct val="0"/>
              </a:spcBef>
            </a:pPr>
            <a:r>
              <a:rPr lang="en-US" sz="2415" b="1" dirty="0">
                <a:solidFill>
                  <a:srgbClr val="3C7FC0"/>
                </a:solidFill>
                <a:latin typeface="Poppins Bold"/>
                <a:ea typeface="Poppins Bold"/>
                <a:cs typeface="Poppins Bold"/>
                <a:sym typeface="Poppins Bold"/>
              </a:rPr>
              <a:t>Qualitative Results</a:t>
            </a:r>
          </a:p>
        </p:txBody>
      </p:sp>
      <p:sp>
        <p:nvSpPr>
          <p:cNvPr id="8" name="TextBox 8"/>
          <p:cNvSpPr txBox="1"/>
          <p:nvPr/>
        </p:nvSpPr>
        <p:spPr>
          <a:xfrm>
            <a:off x="9123474" y="5816376"/>
            <a:ext cx="8876665" cy="325755"/>
          </a:xfrm>
          <a:prstGeom prst="rect">
            <a:avLst/>
          </a:prstGeom>
        </p:spPr>
        <p:txBody>
          <a:bodyPr lIns="0" tIns="0" rIns="0" bIns="0" rtlCol="0" anchor="t">
            <a:spAutoFit/>
          </a:bodyPr>
          <a:lstStyle/>
          <a:p>
            <a:pPr algn="ctr">
              <a:lnSpc>
                <a:spcPts val="2520"/>
              </a:lnSpc>
              <a:spcBef>
                <a:spcPct val="0"/>
              </a:spcBef>
            </a:pPr>
            <a:r>
              <a:rPr lang="en-US" sz="1800" b="1" dirty="0">
                <a:solidFill>
                  <a:srgbClr val="7BA5CD"/>
                </a:solidFill>
                <a:latin typeface="Poppins Bold"/>
                <a:ea typeface="Poppins Bold"/>
                <a:cs typeface="Poppins Bold"/>
                <a:sym typeface="Poppins Bold"/>
              </a:rPr>
              <a:t>Success Case: </a:t>
            </a:r>
            <a:r>
              <a:rPr lang="en-US" sz="1800" dirty="0">
                <a:solidFill>
                  <a:srgbClr val="7BA5CD"/>
                </a:solidFill>
                <a:latin typeface="Poppins"/>
                <a:ea typeface="Poppins"/>
                <a:cs typeface="Poppins"/>
                <a:sym typeface="Poppins"/>
              </a:rPr>
              <a:t>Clean separation and tight boundaries on a well-defined slide.</a:t>
            </a:r>
          </a:p>
        </p:txBody>
      </p:sp>
      <p:sp>
        <p:nvSpPr>
          <p:cNvPr id="9" name="TextBox 9"/>
          <p:cNvSpPr txBox="1"/>
          <p:nvPr/>
        </p:nvSpPr>
        <p:spPr>
          <a:xfrm>
            <a:off x="9123474" y="9348352"/>
            <a:ext cx="9002166" cy="640080"/>
          </a:xfrm>
          <a:prstGeom prst="rect">
            <a:avLst/>
          </a:prstGeom>
        </p:spPr>
        <p:txBody>
          <a:bodyPr lIns="0" tIns="0" rIns="0" bIns="0" rtlCol="0" anchor="t">
            <a:spAutoFit/>
          </a:bodyPr>
          <a:lstStyle/>
          <a:p>
            <a:pPr algn="l">
              <a:lnSpc>
                <a:spcPts val="2520"/>
              </a:lnSpc>
              <a:spcBef>
                <a:spcPct val="0"/>
              </a:spcBef>
            </a:pPr>
            <a:r>
              <a:rPr lang="en-US" sz="1800" b="1">
                <a:solidFill>
                  <a:srgbClr val="7BA5CD"/>
                </a:solidFill>
                <a:latin typeface="Poppins Bold"/>
                <a:ea typeface="Poppins Bold"/>
                <a:cs typeface="Poppins Bold"/>
                <a:sym typeface="Poppins Bold"/>
              </a:rPr>
              <a:t>Challenging Case: </a:t>
            </a:r>
            <a:r>
              <a:rPr lang="en-US" sz="1800">
                <a:solidFill>
                  <a:srgbClr val="7BA5CD"/>
                </a:solidFill>
                <a:latin typeface="Poppins"/>
                <a:ea typeface="Poppins"/>
                <a:cs typeface="Poppins"/>
                <a:sym typeface="Poppins"/>
              </a:rPr>
              <a:t>The model struggles when oysters are intertwined, showing the limits of the current prompter.</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accel="50000" decel="5000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accel="50000" decel="5000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accel="50000" decel="5000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par>
                                <p:cTn id="35" presetID="2" presetClass="entr" presetSubtype="2" accel="50000" decel="5000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39AFB5F-9AAE-2311-E7A9-9D05B13BD2B5}"/>
              </a:ext>
            </a:extLst>
          </p:cNvPr>
          <p:cNvGrpSpPr/>
          <p:nvPr/>
        </p:nvGrpSpPr>
        <p:grpSpPr>
          <a:xfrm>
            <a:off x="2366804" y="1958265"/>
            <a:ext cx="5143730" cy="6370469"/>
            <a:chOff x="2366804" y="1958265"/>
            <a:chExt cx="5143730" cy="6370469"/>
          </a:xfrm>
        </p:grpSpPr>
        <p:grpSp>
          <p:nvGrpSpPr>
            <p:cNvPr id="2" name="Group 2"/>
            <p:cNvGrpSpPr/>
            <p:nvPr/>
          </p:nvGrpSpPr>
          <p:grpSpPr>
            <a:xfrm>
              <a:off x="3286925" y="1958265"/>
              <a:ext cx="3303488" cy="1099351"/>
              <a:chOff x="0" y="0"/>
              <a:chExt cx="4404650" cy="1465802"/>
            </a:xfrm>
          </p:grpSpPr>
          <p:grpSp>
            <p:nvGrpSpPr>
              <p:cNvPr id="3" name="Group 3"/>
              <p:cNvGrpSpPr/>
              <p:nvPr/>
            </p:nvGrpSpPr>
            <p:grpSpPr>
              <a:xfrm>
                <a:off x="0" y="0"/>
                <a:ext cx="4404650" cy="1465802"/>
                <a:chOff x="0" y="0"/>
                <a:chExt cx="870054" cy="289541"/>
              </a:xfrm>
            </p:grpSpPr>
            <p:sp>
              <p:nvSpPr>
                <p:cNvPr id="4" name="Freeform 4"/>
                <p:cNvSpPr/>
                <p:nvPr/>
              </p:nvSpPr>
              <p:spPr>
                <a:xfrm>
                  <a:off x="0" y="0"/>
                  <a:ext cx="870054" cy="289541"/>
                </a:xfrm>
                <a:custGeom>
                  <a:avLst/>
                  <a:gdLst/>
                  <a:ahLst/>
                  <a:cxnLst/>
                  <a:rect l="l" t="t" r="r" b="b"/>
                  <a:pathLst>
                    <a:path w="870054" h="289541">
                      <a:moveTo>
                        <a:pt x="100773" y="0"/>
                      </a:moveTo>
                      <a:lnTo>
                        <a:pt x="769281" y="0"/>
                      </a:lnTo>
                      <a:cubicBezTo>
                        <a:pt x="824937" y="0"/>
                        <a:pt x="870054" y="45118"/>
                        <a:pt x="870054" y="100773"/>
                      </a:cubicBezTo>
                      <a:lnTo>
                        <a:pt x="870054" y="188768"/>
                      </a:lnTo>
                      <a:cubicBezTo>
                        <a:pt x="870054" y="244423"/>
                        <a:pt x="824937" y="289541"/>
                        <a:pt x="769281" y="289541"/>
                      </a:cubicBezTo>
                      <a:lnTo>
                        <a:pt x="100773" y="289541"/>
                      </a:lnTo>
                      <a:cubicBezTo>
                        <a:pt x="45118" y="289541"/>
                        <a:pt x="0" y="244423"/>
                        <a:pt x="0" y="188768"/>
                      </a:cubicBezTo>
                      <a:lnTo>
                        <a:pt x="0" y="100773"/>
                      </a:lnTo>
                      <a:cubicBezTo>
                        <a:pt x="0" y="45118"/>
                        <a:pt x="45118" y="0"/>
                        <a:pt x="100773" y="0"/>
                      </a:cubicBezTo>
                      <a:close/>
                    </a:path>
                  </a:pathLst>
                </a:custGeom>
                <a:solidFill>
                  <a:srgbClr val="3C7FC0"/>
                </a:solidFill>
              </p:spPr>
              <p:txBody>
                <a:bodyPr/>
                <a:lstStyle/>
                <a:p>
                  <a:endParaRPr lang="en-US"/>
                </a:p>
              </p:txBody>
            </p:sp>
            <p:sp>
              <p:nvSpPr>
                <p:cNvPr id="5" name="TextBox 5"/>
                <p:cNvSpPr txBox="1"/>
                <p:nvPr/>
              </p:nvSpPr>
              <p:spPr>
                <a:xfrm>
                  <a:off x="0" y="57150"/>
                  <a:ext cx="870054" cy="232391"/>
                </a:xfrm>
                <a:prstGeom prst="rect">
                  <a:avLst/>
                </a:prstGeom>
              </p:spPr>
              <p:txBody>
                <a:bodyPr lIns="50800" tIns="50800" rIns="50800" bIns="50800" rtlCol="0" anchor="ctr"/>
                <a:lstStyle/>
                <a:p>
                  <a:pPr algn="ctr">
                    <a:lnSpc>
                      <a:spcPts val="2039"/>
                    </a:lnSpc>
                  </a:pPr>
                  <a:endParaRPr/>
                </a:p>
              </p:txBody>
            </p:sp>
          </p:grpSp>
          <p:sp>
            <p:nvSpPr>
              <p:cNvPr id="6" name="TextBox 6"/>
              <p:cNvSpPr txBox="1"/>
              <p:nvPr/>
            </p:nvSpPr>
            <p:spPr>
              <a:xfrm>
                <a:off x="147335" y="192304"/>
                <a:ext cx="4108864" cy="1024043"/>
              </a:xfrm>
              <a:prstGeom prst="rect">
                <a:avLst/>
              </a:prstGeom>
            </p:spPr>
            <p:txBody>
              <a:bodyPr lIns="0" tIns="0" rIns="0" bIns="0" rtlCol="0" anchor="t">
                <a:spAutoFit/>
              </a:bodyPr>
              <a:lstStyle/>
              <a:p>
                <a:pPr algn="ctr">
                  <a:lnSpc>
                    <a:spcPts val="3080"/>
                  </a:lnSpc>
                  <a:spcBef>
                    <a:spcPct val="0"/>
                  </a:spcBef>
                </a:pPr>
                <a:r>
                  <a:rPr lang="en-US" sz="2200" b="1">
                    <a:solidFill>
                      <a:srgbClr val="FCFCFC"/>
                    </a:solidFill>
                    <a:latin typeface="Poppins Bold"/>
                    <a:ea typeface="Poppins Bold"/>
                    <a:cs typeface="Poppins Bold"/>
                    <a:sym typeface="Poppins Bold"/>
                  </a:rPr>
                  <a:t>Brittle Prompt Generation</a:t>
                </a:r>
              </a:p>
            </p:txBody>
          </p:sp>
        </p:grpSp>
        <p:sp>
          <p:nvSpPr>
            <p:cNvPr id="12" name="Freeform 12"/>
            <p:cNvSpPr/>
            <p:nvPr/>
          </p:nvSpPr>
          <p:spPr>
            <a:xfrm>
              <a:off x="2366804" y="3308932"/>
              <a:ext cx="5143730" cy="3652793"/>
            </a:xfrm>
            <a:custGeom>
              <a:avLst/>
              <a:gdLst/>
              <a:ahLst/>
              <a:cxnLst/>
              <a:rect l="l" t="t" r="r" b="b"/>
              <a:pathLst>
                <a:path w="5143730" h="3652793">
                  <a:moveTo>
                    <a:pt x="0" y="0"/>
                  </a:moveTo>
                  <a:lnTo>
                    <a:pt x="5143730" y="0"/>
                  </a:lnTo>
                  <a:lnTo>
                    <a:pt x="5143730" y="3652793"/>
                  </a:lnTo>
                  <a:lnTo>
                    <a:pt x="0" y="3652793"/>
                  </a:lnTo>
                  <a:lnTo>
                    <a:pt x="0" y="0"/>
                  </a:lnTo>
                  <a:close/>
                </a:path>
              </a:pathLst>
            </a:custGeom>
            <a:blipFill>
              <a:blip r:embed="rId3">
                <a:extLst>
                  <a:ext uri="{BEBA8EAE-BF5A-486C-A8C5-ECC9F3942E4B}">
                    <a14:imgProps xmlns:a14="http://schemas.microsoft.com/office/drawing/2010/main">
                      <a14:imgLayer r:embed="rId4">
                        <a14:imgEffect>
                          <a14:sharpenSoften amount="44000"/>
                        </a14:imgEffect>
                        <a14:imgEffect>
                          <a14:saturation sat="400000"/>
                        </a14:imgEffect>
                        <a14:imgEffect>
                          <a14:brightnessContrast bright="3000"/>
                        </a14:imgEffect>
                      </a14:imgLayer>
                    </a14:imgProps>
                  </a:ext>
                </a:extLst>
              </a:blip>
              <a:stretch>
                <a:fillRect r="-101476" b="-102499"/>
              </a:stretch>
            </a:blipFill>
          </p:spPr>
          <p:txBody>
            <a:bodyPr/>
            <a:lstStyle/>
            <a:p>
              <a:endParaRPr lang="en-US"/>
            </a:p>
          </p:txBody>
        </p:sp>
        <p:sp>
          <p:nvSpPr>
            <p:cNvPr id="13" name="TextBox 13"/>
            <p:cNvSpPr txBox="1"/>
            <p:nvPr/>
          </p:nvSpPr>
          <p:spPr>
            <a:xfrm>
              <a:off x="2733092" y="7155890"/>
              <a:ext cx="4411154" cy="1172844"/>
            </a:xfrm>
            <a:prstGeom prst="rect">
              <a:avLst/>
            </a:prstGeom>
          </p:spPr>
          <p:txBody>
            <a:bodyPr lIns="0" tIns="0" rIns="0" bIns="0" rtlCol="0" anchor="t">
              <a:spAutoFit/>
            </a:bodyPr>
            <a:lstStyle/>
            <a:p>
              <a:pPr algn="ctr">
                <a:lnSpc>
                  <a:spcPts val="3080"/>
                </a:lnSpc>
                <a:spcBef>
                  <a:spcPct val="0"/>
                </a:spcBef>
              </a:pPr>
              <a:r>
                <a:rPr lang="en-US" sz="2200" b="1">
                  <a:solidFill>
                    <a:srgbClr val="3C7FC0"/>
                  </a:solidFill>
                  <a:latin typeface="Poppins Medium"/>
                  <a:ea typeface="Poppins Medium"/>
                  <a:cs typeface="Poppins Medium"/>
                  <a:sym typeface="Poppins Medium"/>
                </a:rPr>
                <a:t>The current CV-based prompter is the weakest link and can fail on complex slides.</a:t>
              </a:r>
            </a:p>
          </p:txBody>
        </p:sp>
      </p:grpSp>
      <p:sp>
        <p:nvSpPr>
          <p:cNvPr id="14" name="TextBox 14"/>
          <p:cNvSpPr txBox="1"/>
          <p:nvPr/>
        </p:nvSpPr>
        <p:spPr>
          <a:xfrm>
            <a:off x="2821652" y="390526"/>
            <a:ext cx="12644697" cy="1095372"/>
          </a:xfrm>
          <a:prstGeom prst="rect">
            <a:avLst/>
          </a:prstGeom>
        </p:spPr>
        <p:txBody>
          <a:bodyPr lIns="0" tIns="0" rIns="0" bIns="0" rtlCol="0" anchor="t">
            <a:spAutoFit/>
          </a:bodyPr>
          <a:lstStyle/>
          <a:p>
            <a:pPr algn="ctr">
              <a:lnSpc>
                <a:spcPts val="8400"/>
              </a:lnSpc>
              <a:spcBef>
                <a:spcPct val="0"/>
              </a:spcBef>
            </a:pPr>
            <a:r>
              <a:rPr lang="en-US" sz="6000" b="1">
                <a:solidFill>
                  <a:srgbClr val="3C7FC0"/>
                </a:solidFill>
                <a:latin typeface="Poppins Bold"/>
                <a:ea typeface="Poppins Bold"/>
                <a:cs typeface="Poppins Bold"/>
                <a:sym typeface="Poppins Bold"/>
              </a:rPr>
              <a:t>Current Limitations &amp; Diagnosis</a:t>
            </a:r>
          </a:p>
        </p:txBody>
      </p:sp>
      <p:sp>
        <p:nvSpPr>
          <p:cNvPr id="16" name="TextBox 16"/>
          <p:cNvSpPr txBox="1"/>
          <p:nvPr/>
        </p:nvSpPr>
        <p:spPr>
          <a:xfrm>
            <a:off x="2351159" y="8852984"/>
            <a:ext cx="13554392" cy="1536896"/>
          </a:xfrm>
          <a:prstGeom prst="rect">
            <a:avLst/>
          </a:prstGeom>
        </p:spPr>
        <p:txBody>
          <a:bodyPr lIns="0" tIns="0" rIns="0" bIns="0" rtlCol="0" anchor="t">
            <a:spAutoFit/>
          </a:bodyPr>
          <a:lstStyle/>
          <a:p>
            <a:pPr algn="ctr">
              <a:lnSpc>
                <a:spcPts val="4501"/>
              </a:lnSpc>
              <a:spcBef>
                <a:spcPct val="0"/>
              </a:spcBef>
            </a:pPr>
            <a:r>
              <a:rPr lang="en-US" sz="3200" dirty="0">
                <a:solidFill>
                  <a:srgbClr val="7BA5CD"/>
                </a:solidFill>
                <a:latin typeface="Poppins Bold"/>
                <a:cs typeface="Poppins Bold"/>
                <a:sym typeface="Poppins Bold"/>
              </a:rPr>
              <a:t>These limitations are not roadblocks; they are a clear and actionable guide for what to do next.</a:t>
            </a:r>
          </a:p>
          <a:p>
            <a:pPr algn="ctr">
              <a:lnSpc>
                <a:spcPts val="3079"/>
              </a:lnSpc>
              <a:spcBef>
                <a:spcPct val="0"/>
              </a:spcBef>
            </a:pPr>
            <a:endParaRPr lang="en-US" sz="2199" b="1" dirty="0">
              <a:solidFill>
                <a:srgbClr val="3C7FC0"/>
              </a:solidFill>
              <a:latin typeface="Poppins Bold"/>
              <a:ea typeface="Poppins Bold"/>
              <a:cs typeface="Poppins Bold"/>
              <a:sym typeface="Poppins Bold"/>
            </a:endParaRPr>
          </a:p>
        </p:txBody>
      </p:sp>
      <p:grpSp>
        <p:nvGrpSpPr>
          <p:cNvPr id="23" name="Group 22">
            <a:extLst>
              <a:ext uri="{FF2B5EF4-FFF2-40B4-BE49-F238E27FC236}">
                <a16:creationId xmlns:a16="http://schemas.microsoft.com/office/drawing/2014/main" id="{7EC79A39-AD68-AF5D-20C6-A48F2F7A37C9}"/>
              </a:ext>
            </a:extLst>
          </p:cNvPr>
          <p:cNvGrpSpPr/>
          <p:nvPr/>
        </p:nvGrpSpPr>
        <p:grpSpPr>
          <a:xfrm>
            <a:off x="10169532" y="1958265"/>
            <a:ext cx="6570183" cy="6565732"/>
            <a:chOff x="10169532" y="1958265"/>
            <a:chExt cx="6570183" cy="6565732"/>
          </a:xfrm>
        </p:grpSpPr>
        <p:grpSp>
          <p:nvGrpSpPr>
            <p:cNvPr id="22" name="Group 21">
              <a:extLst>
                <a:ext uri="{FF2B5EF4-FFF2-40B4-BE49-F238E27FC236}">
                  <a16:creationId xmlns:a16="http://schemas.microsoft.com/office/drawing/2014/main" id="{C0869593-8D1C-6390-2375-07226A6A7E5D}"/>
                </a:ext>
              </a:extLst>
            </p:cNvPr>
            <p:cNvGrpSpPr/>
            <p:nvPr/>
          </p:nvGrpSpPr>
          <p:grpSpPr>
            <a:xfrm>
              <a:off x="10169532" y="1958265"/>
              <a:ext cx="6570183" cy="6565732"/>
              <a:chOff x="10169532" y="1958265"/>
              <a:chExt cx="6570183" cy="6565732"/>
            </a:xfrm>
          </p:grpSpPr>
          <p:grpSp>
            <p:nvGrpSpPr>
              <p:cNvPr id="7" name="Group 7"/>
              <p:cNvGrpSpPr/>
              <p:nvPr/>
            </p:nvGrpSpPr>
            <p:grpSpPr>
              <a:xfrm>
                <a:off x="11802879" y="1958265"/>
                <a:ext cx="3303488" cy="1099351"/>
                <a:chOff x="0" y="0"/>
                <a:chExt cx="4404650" cy="1465802"/>
              </a:xfrm>
            </p:grpSpPr>
            <p:grpSp>
              <p:nvGrpSpPr>
                <p:cNvPr id="8" name="Group 8"/>
                <p:cNvGrpSpPr/>
                <p:nvPr/>
              </p:nvGrpSpPr>
              <p:grpSpPr>
                <a:xfrm>
                  <a:off x="0" y="0"/>
                  <a:ext cx="4404650" cy="1465802"/>
                  <a:chOff x="0" y="0"/>
                  <a:chExt cx="870054" cy="289541"/>
                </a:xfrm>
              </p:grpSpPr>
              <p:sp>
                <p:nvSpPr>
                  <p:cNvPr id="9" name="Freeform 9"/>
                  <p:cNvSpPr/>
                  <p:nvPr/>
                </p:nvSpPr>
                <p:spPr>
                  <a:xfrm>
                    <a:off x="0" y="0"/>
                    <a:ext cx="870054" cy="289541"/>
                  </a:xfrm>
                  <a:custGeom>
                    <a:avLst/>
                    <a:gdLst/>
                    <a:ahLst/>
                    <a:cxnLst/>
                    <a:rect l="l" t="t" r="r" b="b"/>
                    <a:pathLst>
                      <a:path w="870054" h="289541">
                        <a:moveTo>
                          <a:pt x="100773" y="0"/>
                        </a:moveTo>
                        <a:lnTo>
                          <a:pt x="769281" y="0"/>
                        </a:lnTo>
                        <a:cubicBezTo>
                          <a:pt x="824937" y="0"/>
                          <a:pt x="870054" y="45118"/>
                          <a:pt x="870054" y="100773"/>
                        </a:cubicBezTo>
                        <a:lnTo>
                          <a:pt x="870054" y="188768"/>
                        </a:lnTo>
                        <a:cubicBezTo>
                          <a:pt x="870054" y="244423"/>
                          <a:pt x="824937" y="289541"/>
                          <a:pt x="769281" y="289541"/>
                        </a:cubicBezTo>
                        <a:lnTo>
                          <a:pt x="100773" y="289541"/>
                        </a:lnTo>
                        <a:cubicBezTo>
                          <a:pt x="45118" y="289541"/>
                          <a:pt x="0" y="244423"/>
                          <a:pt x="0" y="188768"/>
                        </a:cubicBezTo>
                        <a:lnTo>
                          <a:pt x="0" y="100773"/>
                        </a:lnTo>
                        <a:cubicBezTo>
                          <a:pt x="0" y="45118"/>
                          <a:pt x="45118" y="0"/>
                          <a:pt x="100773" y="0"/>
                        </a:cubicBezTo>
                        <a:close/>
                      </a:path>
                    </a:pathLst>
                  </a:custGeom>
                  <a:solidFill>
                    <a:srgbClr val="3C7FC0"/>
                  </a:solidFill>
                </p:spPr>
                <p:txBody>
                  <a:bodyPr/>
                  <a:lstStyle/>
                  <a:p>
                    <a:endParaRPr lang="en-US"/>
                  </a:p>
                </p:txBody>
              </p:sp>
              <p:sp>
                <p:nvSpPr>
                  <p:cNvPr id="10" name="TextBox 10"/>
                  <p:cNvSpPr txBox="1"/>
                  <p:nvPr/>
                </p:nvSpPr>
                <p:spPr>
                  <a:xfrm>
                    <a:off x="0" y="57150"/>
                    <a:ext cx="870054" cy="232391"/>
                  </a:xfrm>
                  <a:prstGeom prst="rect">
                    <a:avLst/>
                  </a:prstGeom>
                </p:spPr>
                <p:txBody>
                  <a:bodyPr lIns="50800" tIns="50800" rIns="50800" bIns="50800" rtlCol="0" anchor="ctr"/>
                  <a:lstStyle/>
                  <a:p>
                    <a:pPr algn="ctr">
                      <a:lnSpc>
                        <a:spcPts val="2039"/>
                      </a:lnSpc>
                    </a:pPr>
                    <a:endParaRPr/>
                  </a:p>
                </p:txBody>
              </p:sp>
            </p:grpSp>
            <p:sp>
              <p:nvSpPr>
                <p:cNvPr id="11" name="TextBox 11"/>
                <p:cNvSpPr txBox="1"/>
                <p:nvPr/>
              </p:nvSpPr>
              <p:spPr>
                <a:xfrm>
                  <a:off x="485557" y="192304"/>
                  <a:ext cx="3433536" cy="1024043"/>
                </a:xfrm>
                <a:prstGeom prst="rect">
                  <a:avLst/>
                </a:prstGeom>
              </p:spPr>
              <p:txBody>
                <a:bodyPr lIns="0" tIns="0" rIns="0" bIns="0" rtlCol="0" anchor="t">
                  <a:spAutoFit/>
                </a:bodyPr>
                <a:lstStyle/>
                <a:p>
                  <a:pPr algn="ctr">
                    <a:lnSpc>
                      <a:spcPts val="3080"/>
                    </a:lnSpc>
                    <a:spcBef>
                      <a:spcPct val="0"/>
                    </a:spcBef>
                  </a:pPr>
                  <a:r>
                    <a:rPr lang="en-US" sz="2200" b="1">
                      <a:solidFill>
                        <a:srgbClr val="FCFCFC"/>
                      </a:solidFill>
                      <a:latin typeface="Poppins Bold"/>
                      <a:ea typeface="Poppins Bold"/>
                      <a:cs typeface="Poppins Bold"/>
                      <a:sym typeface="Poppins Bold"/>
                    </a:rPr>
                    <a:t>Small Dataset Size</a:t>
                  </a:r>
                </a:p>
              </p:txBody>
            </p:sp>
          </p:grpSp>
          <p:sp>
            <p:nvSpPr>
              <p:cNvPr id="15" name="TextBox 15"/>
              <p:cNvSpPr txBox="1"/>
              <p:nvPr/>
            </p:nvSpPr>
            <p:spPr>
              <a:xfrm>
                <a:off x="10169532" y="6960628"/>
                <a:ext cx="6570183" cy="1563369"/>
              </a:xfrm>
              <a:prstGeom prst="rect">
                <a:avLst/>
              </a:prstGeom>
            </p:spPr>
            <p:txBody>
              <a:bodyPr lIns="0" tIns="0" rIns="0" bIns="0" rtlCol="0" anchor="t">
                <a:spAutoFit/>
              </a:bodyPr>
              <a:lstStyle/>
              <a:p>
                <a:pPr algn="ctr">
                  <a:lnSpc>
                    <a:spcPts val="3080"/>
                  </a:lnSpc>
                  <a:spcBef>
                    <a:spcPct val="0"/>
                  </a:spcBef>
                </a:pPr>
                <a:r>
                  <a:rPr lang="en-US" sz="2200" b="1" dirty="0">
                    <a:solidFill>
                      <a:srgbClr val="3C7FC0"/>
                    </a:solidFill>
                    <a:latin typeface="Poppins Medium"/>
                    <a:ea typeface="Poppins Medium"/>
                    <a:cs typeface="Poppins Medium"/>
                    <a:sym typeface="Poppins Medium"/>
                  </a:rPr>
                  <a:t>While 30 slides generate hundreds of thousands of training patches, they don't capture the full range of biological variability needed for a production-ready model.</a:t>
                </a:r>
              </a:p>
            </p:txBody>
          </p:sp>
          <p:sp>
            <p:nvSpPr>
              <p:cNvPr id="17" name="Freeform 17"/>
              <p:cNvSpPr/>
              <p:nvPr/>
            </p:nvSpPr>
            <p:spPr>
              <a:xfrm>
                <a:off x="11534960" y="3552916"/>
                <a:ext cx="3839327" cy="2903491"/>
              </a:xfrm>
              <a:custGeom>
                <a:avLst/>
                <a:gdLst/>
                <a:ahLst/>
                <a:cxnLst/>
                <a:rect l="l" t="t" r="r" b="b"/>
                <a:pathLst>
                  <a:path w="3839327" h="2903491">
                    <a:moveTo>
                      <a:pt x="0" y="0"/>
                    </a:moveTo>
                    <a:lnTo>
                      <a:pt x="3839327" y="0"/>
                    </a:lnTo>
                    <a:lnTo>
                      <a:pt x="3839327" y="2903492"/>
                    </a:lnTo>
                    <a:lnTo>
                      <a:pt x="0" y="2903492"/>
                    </a:lnTo>
                    <a:lnTo>
                      <a:pt x="0" y="0"/>
                    </a:lnTo>
                    <a:close/>
                  </a:path>
                </a:pathLst>
              </a:custGeom>
              <a:blipFill>
                <a:blip r:embed="rId5"/>
                <a:stretch>
                  <a:fillRect/>
                </a:stretch>
              </a:blipFill>
            </p:spPr>
            <p:txBody>
              <a:bodyPr/>
              <a:lstStyle/>
              <a:p>
                <a:endParaRPr lang="en-US"/>
              </a:p>
            </p:txBody>
          </p:sp>
        </p:grpSp>
        <p:sp>
          <p:nvSpPr>
            <p:cNvPr id="18" name="TextBox 18"/>
            <p:cNvSpPr txBox="1"/>
            <p:nvPr/>
          </p:nvSpPr>
          <p:spPr>
            <a:xfrm>
              <a:off x="12637392" y="3997870"/>
              <a:ext cx="1634463" cy="1737360"/>
            </a:xfrm>
            <a:prstGeom prst="rect">
              <a:avLst/>
            </a:prstGeom>
          </p:spPr>
          <p:txBody>
            <a:bodyPr lIns="0" tIns="0" rIns="0" bIns="0" rtlCol="0" anchor="t">
              <a:spAutoFit/>
            </a:bodyPr>
            <a:lstStyle/>
            <a:p>
              <a:pPr algn="ctr">
                <a:lnSpc>
                  <a:spcPts val="13439"/>
                </a:lnSpc>
                <a:spcBef>
                  <a:spcPct val="0"/>
                </a:spcBef>
              </a:pPr>
              <a:r>
                <a:rPr lang="en-US" sz="9600" b="1" dirty="0">
                  <a:solidFill>
                    <a:srgbClr val="FCFCFC"/>
                  </a:solidFill>
                  <a:latin typeface="Poppins Ultra-Bold"/>
                  <a:ea typeface="Poppins Ultra-Bold"/>
                  <a:cs typeface="Poppins Ultra-Bold"/>
                  <a:sym typeface="Poppins Ultra-Bold"/>
                </a:rPr>
                <a:t>30</a:t>
              </a:r>
            </a:p>
          </p:txBody>
        </p:sp>
        <p:sp>
          <p:nvSpPr>
            <p:cNvPr id="19" name="TextBox 19"/>
            <p:cNvSpPr txBox="1"/>
            <p:nvPr/>
          </p:nvSpPr>
          <p:spPr>
            <a:xfrm>
              <a:off x="11506200" y="5829300"/>
              <a:ext cx="3927188" cy="368300"/>
            </a:xfrm>
            <a:prstGeom prst="rect">
              <a:avLst/>
            </a:prstGeom>
          </p:spPr>
          <p:txBody>
            <a:bodyPr lIns="0" tIns="0" rIns="0" bIns="0" rtlCol="0" anchor="t">
              <a:spAutoFit/>
            </a:bodyPr>
            <a:lstStyle/>
            <a:p>
              <a:pPr algn="ctr">
                <a:lnSpc>
                  <a:spcPts val="2800"/>
                </a:lnSpc>
                <a:spcBef>
                  <a:spcPct val="0"/>
                </a:spcBef>
              </a:pPr>
              <a:r>
                <a:rPr lang="en-US" sz="2000" b="1" dirty="0">
                  <a:solidFill>
                    <a:srgbClr val="FCFCFC"/>
                  </a:solidFill>
                  <a:latin typeface="Poppins Ultra-Bold"/>
                  <a:ea typeface="Poppins Ultra-Bold"/>
                  <a:cs typeface="Poppins Ultra-Bold"/>
                  <a:sym typeface="Poppins Ultra-Bold"/>
                </a:rPr>
                <a:t>(32,000+ Patches/slide)*</a:t>
              </a:r>
            </a:p>
          </p:txBody>
        </p:sp>
        <p:sp>
          <p:nvSpPr>
            <p:cNvPr id="20" name="TextBox 19">
              <a:extLst>
                <a:ext uri="{FF2B5EF4-FFF2-40B4-BE49-F238E27FC236}">
                  <a16:creationId xmlns:a16="http://schemas.microsoft.com/office/drawing/2014/main" id="{5C36C480-3A78-B9D7-FC7B-BC71EA580C2A}"/>
                </a:ext>
              </a:extLst>
            </p:cNvPr>
            <p:cNvSpPr txBox="1"/>
            <p:nvPr/>
          </p:nvSpPr>
          <p:spPr>
            <a:xfrm>
              <a:off x="11430000" y="5372100"/>
              <a:ext cx="3927188" cy="346249"/>
            </a:xfrm>
            <a:prstGeom prst="rect">
              <a:avLst/>
            </a:prstGeom>
          </p:spPr>
          <p:txBody>
            <a:bodyPr lIns="0" tIns="0" rIns="0" bIns="0" rtlCol="0" anchor="t">
              <a:spAutoFit/>
            </a:bodyPr>
            <a:lstStyle/>
            <a:p>
              <a:pPr algn="ctr">
                <a:lnSpc>
                  <a:spcPts val="2800"/>
                </a:lnSpc>
                <a:spcBef>
                  <a:spcPct val="0"/>
                </a:spcBef>
              </a:pPr>
              <a:r>
                <a:rPr lang="en-US" sz="2000" b="1" dirty="0">
                  <a:solidFill>
                    <a:srgbClr val="FCFCFC"/>
                  </a:solidFill>
                  <a:latin typeface="Poppins Ultra-Bold"/>
                  <a:ea typeface="Poppins Ultra-Bold"/>
                  <a:cs typeface="Poppins Ultra-Bold"/>
                  <a:sym typeface="Poppins Ultra-Bold"/>
                </a:rPr>
                <a:t>Slides</a:t>
              </a: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9" name="Group 9"/>
          <p:cNvGrpSpPr/>
          <p:nvPr/>
        </p:nvGrpSpPr>
        <p:grpSpPr>
          <a:xfrm>
            <a:off x="10458450" y="2897272"/>
            <a:ext cx="5163865" cy="5656178"/>
            <a:chOff x="0" y="0"/>
            <a:chExt cx="6885154" cy="7541570"/>
          </a:xfrm>
        </p:grpSpPr>
        <p:grpSp>
          <p:nvGrpSpPr>
            <p:cNvPr id="10" name="Group 10"/>
            <p:cNvGrpSpPr/>
            <p:nvPr/>
          </p:nvGrpSpPr>
          <p:grpSpPr>
            <a:xfrm>
              <a:off x="1240252" y="0"/>
              <a:ext cx="4404650" cy="901516"/>
              <a:chOff x="0" y="0"/>
              <a:chExt cx="870054" cy="178077"/>
            </a:xfrm>
          </p:grpSpPr>
          <p:sp>
            <p:nvSpPr>
              <p:cNvPr id="11" name="Freeform 11"/>
              <p:cNvSpPr/>
              <p:nvPr/>
            </p:nvSpPr>
            <p:spPr>
              <a:xfrm>
                <a:off x="0" y="0"/>
                <a:ext cx="870054" cy="178077"/>
              </a:xfrm>
              <a:custGeom>
                <a:avLst/>
                <a:gdLst/>
                <a:ahLst/>
                <a:cxnLst/>
                <a:rect l="l" t="t" r="r" b="b"/>
                <a:pathLst>
                  <a:path w="870054" h="178077">
                    <a:moveTo>
                      <a:pt x="89039" y="0"/>
                    </a:moveTo>
                    <a:lnTo>
                      <a:pt x="781016" y="0"/>
                    </a:lnTo>
                    <a:cubicBezTo>
                      <a:pt x="804630" y="0"/>
                      <a:pt x="827278" y="9381"/>
                      <a:pt x="843976" y="26079"/>
                    </a:cubicBezTo>
                    <a:cubicBezTo>
                      <a:pt x="860674" y="42777"/>
                      <a:pt x="870054" y="65424"/>
                      <a:pt x="870054" y="89039"/>
                    </a:cubicBezTo>
                    <a:lnTo>
                      <a:pt x="870054" y="89039"/>
                    </a:lnTo>
                    <a:cubicBezTo>
                      <a:pt x="870054" y="112653"/>
                      <a:pt x="860674" y="135300"/>
                      <a:pt x="843976" y="151998"/>
                    </a:cubicBezTo>
                    <a:cubicBezTo>
                      <a:pt x="827278" y="168696"/>
                      <a:pt x="804630" y="178077"/>
                      <a:pt x="781016"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3C7FC0"/>
              </a:solidFill>
            </p:spPr>
            <p:txBody>
              <a:bodyPr/>
              <a:lstStyle/>
              <a:p>
                <a:endParaRPr lang="en-US"/>
              </a:p>
            </p:txBody>
          </p:sp>
          <p:sp>
            <p:nvSpPr>
              <p:cNvPr id="12" name="TextBox 12"/>
              <p:cNvSpPr txBox="1"/>
              <p:nvPr/>
            </p:nvSpPr>
            <p:spPr>
              <a:xfrm>
                <a:off x="0" y="57150"/>
                <a:ext cx="870054" cy="120927"/>
              </a:xfrm>
              <a:prstGeom prst="rect">
                <a:avLst/>
              </a:prstGeom>
            </p:spPr>
            <p:txBody>
              <a:bodyPr lIns="50800" tIns="50800" rIns="50800" bIns="50800" rtlCol="0" anchor="ctr"/>
              <a:lstStyle/>
              <a:p>
                <a:pPr algn="ctr">
                  <a:lnSpc>
                    <a:spcPts val="2039"/>
                  </a:lnSpc>
                </a:pPr>
                <a:endParaRPr/>
              </a:p>
            </p:txBody>
          </p:sp>
        </p:grpSp>
        <p:sp>
          <p:nvSpPr>
            <p:cNvPr id="13" name="TextBox 13"/>
            <p:cNvSpPr txBox="1"/>
            <p:nvPr/>
          </p:nvSpPr>
          <p:spPr>
            <a:xfrm>
              <a:off x="1931679" y="170512"/>
              <a:ext cx="3021796" cy="503343"/>
            </a:xfrm>
            <a:prstGeom prst="rect">
              <a:avLst/>
            </a:prstGeom>
          </p:spPr>
          <p:txBody>
            <a:bodyPr lIns="0" tIns="0" rIns="0" bIns="0" rtlCol="0" anchor="t">
              <a:spAutoFit/>
            </a:bodyPr>
            <a:lstStyle/>
            <a:p>
              <a:pPr algn="ctr">
                <a:lnSpc>
                  <a:spcPts val="3080"/>
                </a:lnSpc>
                <a:spcBef>
                  <a:spcPct val="0"/>
                </a:spcBef>
              </a:pPr>
              <a:r>
                <a:rPr lang="en-US" sz="2200" b="1">
                  <a:solidFill>
                    <a:srgbClr val="FCFCFC"/>
                  </a:solidFill>
                  <a:latin typeface="Poppins Bold"/>
                  <a:ea typeface="Poppins Bold"/>
                  <a:cs typeface="Poppins Bold"/>
                  <a:sym typeface="Poppins Bold"/>
                </a:rPr>
                <a:t>Long-Term</a:t>
              </a:r>
            </a:p>
          </p:txBody>
        </p:sp>
        <p:sp>
          <p:nvSpPr>
            <p:cNvPr id="14" name="TextBox 14"/>
            <p:cNvSpPr txBox="1"/>
            <p:nvPr/>
          </p:nvSpPr>
          <p:spPr>
            <a:xfrm>
              <a:off x="815187" y="1784117"/>
              <a:ext cx="5254779" cy="1197822"/>
            </a:xfrm>
            <a:prstGeom prst="rect">
              <a:avLst/>
            </a:prstGeom>
          </p:spPr>
          <p:txBody>
            <a:bodyPr lIns="0" tIns="0" rIns="0" bIns="0" rtlCol="0" anchor="t">
              <a:spAutoFit/>
            </a:bodyPr>
            <a:lstStyle/>
            <a:p>
              <a:pPr algn="ctr">
                <a:lnSpc>
                  <a:spcPts val="3639"/>
                </a:lnSpc>
                <a:spcBef>
                  <a:spcPct val="0"/>
                </a:spcBef>
              </a:pPr>
              <a:r>
                <a:rPr lang="en-US" sz="2599" b="1">
                  <a:solidFill>
                    <a:srgbClr val="3C7FC0"/>
                  </a:solidFill>
                  <a:latin typeface="Poppins Bold"/>
                  <a:ea typeface="Poppins Bold"/>
                  <a:cs typeface="Poppins Bold"/>
                  <a:sym typeface="Poppins Bold"/>
                </a:rPr>
                <a:t>Train the Production MSX Detector</a:t>
              </a:r>
            </a:p>
          </p:txBody>
        </p:sp>
        <p:sp>
          <p:nvSpPr>
            <p:cNvPr id="15" name="TextBox 15"/>
            <p:cNvSpPr txBox="1"/>
            <p:nvPr/>
          </p:nvSpPr>
          <p:spPr>
            <a:xfrm>
              <a:off x="0" y="3783429"/>
              <a:ext cx="6885154" cy="3758141"/>
            </a:xfrm>
            <a:prstGeom prst="rect">
              <a:avLst/>
            </a:prstGeom>
          </p:spPr>
          <p:txBody>
            <a:bodyPr lIns="0" tIns="0" rIns="0" bIns="0" rtlCol="0" anchor="t">
              <a:spAutoFit/>
            </a:bodyPr>
            <a:lstStyle/>
            <a:p>
              <a:pPr algn="ctr">
                <a:lnSpc>
                  <a:spcPts val="2800"/>
                </a:lnSpc>
              </a:pPr>
              <a:r>
                <a:rPr lang="en-US" sz="2000" b="1" dirty="0">
                  <a:solidFill>
                    <a:srgbClr val="3C7FC0"/>
                  </a:solidFill>
                  <a:latin typeface="Poppins Bold"/>
                  <a:ea typeface="Poppins Bold"/>
                  <a:cs typeface="Poppins Bold"/>
                  <a:sym typeface="Poppins Bold"/>
                </a:rPr>
                <a:t>Objective: </a:t>
              </a:r>
              <a:r>
                <a:rPr lang="en-US" sz="2000" dirty="0">
                  <a:solidFill>
                    <a:srgbClr val="3C7FC0"/>
                  </a:solidFill>
                  <a:latin typeface="Poppins"/>
                  <a:ea typeface="Poppins"/>
                  <a:cs typeface="Poppins"/>
                  <a:sym typeface="Poppins"/>
                </a:rPr>
                <a:t>Fulfill the project's primary mission of accelerating MSX diagnosis.</a:t>
              </a:r>
            </a:p>
            <a:p>
              <a:pPr algn="ctr">
                <a:lnSpc>
                  <a:spcPts val="2800"/>
                </a:lnSpc>
              </a:pPr>
              <a:endParaRPr lang="en-US" sz="2000" dirty="0">
                <a:solidFill>
                  <a:srgbClr val="3C7FC0"/>
                </a:solidFill>
                <a:latin typeface="Poppins"/>
                <a:ea typeface="Poppins"/>
                <a:cs typeface="Poppins"/>
                <a:sym typeface="Poppins"/>
              </a:endParaRPr>
            </a:p>
            <a:p>
              <a:pPr algn="ctr">
                <a:lnSpc>
                  <a:spcPts val="2800"/>
                </a:lnSpc>
              </a:pPr>
              <a:endParaRPr lang="en-US" sz="2000" dirty="0">
                <a:solidFill>
                  <a:srgbClr val="3C7FC0"/>
                </a:solidFill>
                <a:latin typeface="Poppins"/>
                <a:ea typeface="Poppins"/>
                <a:cs typeface="Poppins"/>
                <a:sym typeface="Poppins"/>
              </a:endParaRPr>
            </a:p>
            <a:p>
              <a:pPr algn="ctr">
                <a:lnSpc>
                  <a:spcPts val="2800"/>
                </a:lnSpc>
                <a:spcBef>
                  <a:spcPct val="0"/>
                </a:spcBef>
              </a:pPr>
              <a:r>
                <a:rPr lang="en-US" sz="2000" b="1" dirty="0">
                  <a:solidFill>
                    <a:srgbClr val="3C7FC0"/>
                  </a:solidFill>
                  <a:latin typeface="Poppins Bold"/>
                  <a:ea typeface="Poppins Bold"/>
                  <a:cs typeface="Poppins Bold"/>
                  <a:sym typeface="Poppins Bold"/>
                </a:rPr>
                <a:t>Action:</a:t>
              </a:r>
              <a:r>
                <a:rPr lang="en-US" sz="2000" dirty="0">
                  <a:solidFill>
                    <a:srgbClr val="3C7FC0"/>
                  </a:solidFill>
                  <a:latin typeface="Poppins"/>
                  <a:ea typeface="Poppins"/>
                  <a:cs typeface="Poppins"/>
                  <a:sym typeface="Poppins"/>
                </a:rPr>
                <a:t> With the segmentation problem solved and a large dataset in place, proceed with training a high-performance YOLO-based MSX detector.</a:t>
              </a:r>
            </a:p>
          </p:txBody>
        </p:sp>
      </p:grpSp>
      <p:grpSp>
        <p:nvGrpSpPr>
          <p:cNvPr id="2" name="Group 2"/>
          <p:cNvGrpSpPr/>
          <p:nvPr/>
        </p:nvGrpSpPr>
        <p:grpSpPr>
          <a:xfrm>
            <a:off x="2662918" y="2897272"/>
            <a:ext cx="5163865" cy="5656178"/>
            <a:chOff x="0" y="0"/>
            <a:chExt cx="6885154" cy="7541570"/>
          </a:xfrm>
        </p:grpSpPr>
        <p:grpSp>
          <p:nvGrpSpPr>
            <p:cNvPr id="3" name="Group 3"/>
            <p:cNvGrpSpPr/>
            <p:nvPr/>
          </p:nvGrpSpPr>
          <p:grpSpPr>
            <a:xfrm>
              <a:off x="1240252" y="0"/>
              <a:ext cx="4404650" cy="901516"/>
              <a:chOff x="0" y="0"/>
              <a:chExt cx="870054" cy="178077"/>
            </a:xfrm>
          </p:grpSpPr>
          <p:sp>
            <p:nvSpPr>
              <p:cNvPr id="4" name="Freeform 4"/>
              <p:cNvSpPr/>
              <p:nvPr/>
            </p:nvSpPr>
            <p:spPr>
              <a:xfrm>
                <a:off x="0" y="0"/>
                <a:ext cx="870054" cy="178077"/>
              </a:xfrm>
              <a:custGeom>
                <a:avLst/>
                <a:gdLst/>
                <a:ahLst/>
                <a:cxnLst/>
                <a:rect l="l" t="t" r="r" b="b"/>
                <a:pathLst>
                  <a:path w="870054" h="178077">
                    <a:moveTo>
                      <a:pt x="89039" y="0"/>
                    </a:moveTo>
                    <a:lnTo>
                      <a:pt x="781016" y="0"/>
                    </a:lnTo>
                    <a:cubicBezTo>
                      <a:pt x="804630" y="0"/>
                      <a:pt x="827278" y="9381"/>
                      <a:pt x="843976" y="26079"/>
                    </a:cubicBezTo>
                    <a:cubicBezTo>
                      <a:pt x="860674" y="42777"/>
                      <a:pt x="870054" y="65424"/>
                      <a:pt x="870054" y="89039"/>
                    </a:cubicBezTo>
                    <a:lnTo>
                      <a:pt x="870054" y="89039"/>
                    </a:lnTo>
                    <a:cubicBezTo>
                      <a:pt x="870054" y="112653"/>
                      <a:pt x="860674" y="135300"/>
                      <a:pt x="843976" y="151998"/>
                    </a:cubicBezTo>
                    <a:cubicBezTo>
                      <a:pt x="827278" y="168696"/>
                      <a:pt x="804630" y="178077"/>
                      <a:pt x="781016"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3C7FC0"/>
              </a:solidFill>
            </p:spPr>
            <p:txBody>
              <a:bodyPr/>
              <a:lstStyle/>
              <a:p>
                <a:endParaRPr lang="en-US"/>
              </a:p>
            </p:txBody>
          </p:sp>
          <p:sp>
            <p:nvSpPr>
              <p:cNvPr id="5" name="TextBox 5"/>
              <p:cNvSpPr txBox="1"/>
              <p:nvPr/>
            </p:nvSpPr>
            <p:spPr>
              <a:xfrm>
                <a:off x="0" y="57150"/>
                <a:ext cx="870054" cy="120927"/>
              </a:xfrm>
              <a:prstGeom prst="rect">
                <a:avLst/>
              </a:prstGeom>
            </p:spPr>
            <p:txBody>
              <a:bodyPr lIns="50800" tIns="50800" rIns="50800" bIns="50800" rtlCol="0" anchor="ctr"/>
              <a:lstStyle/>
              <a:p>
                <a:pPr algn="ctr">
                  <a:lnSpc>
                    <a:spcPts val="2039"/>
                  </a:lnSpc>
                </a:pPr>
                <a:endParaRPr/>
              </a:p>
            </p:txBody>
          </p:sp>
        </p:grpSp>
        <p:sp>
          <p:nvSpPr>
            <p:cNvPr id="6" name="TextBox 6"/>
            <p:cNvSpPr txBox="1"/>
            <p:nvPr/>
          </p:nvSpPr>
          <p:spPr>
            <a:xfrm>
              <a:off x="1931679" y="170512"/>
              <a:ext cx="3021796" cy="503343"/>
            </a:xfrm>
            <a:prstGeom prst="rect">
              <a:avLst/>
            </a:prstGeom>
          </p:spPr>
          <p:txBody>
            <a:bodyPr lIns="0" tIns="0" rIns="0" bIns="0" rtlCol="0" anchor="t">
              <a:spAutoFit/>
            </a:bodyPr>
            <a:lstStyle/>
            <a:p>
              <a:pPr algn="ctr">
                <a:lnSpc>
                  <a:spcPts val="3080"/>
                </a:lnSpc>
                <a:spcBef>
                  <a:spcPct val="0"/>
                </a:spcBef>
              </a:pPr>
              <a:r>
                <a:rPr lang="en-US" sz="2200" b="1">
                  <a:solidFill>
                    <a:srgbClr val="FCFCFC"/>
                  </a:solidFill>
                  <a:latin typeface="Poppins Bold"/>
                  <a:ea typeface="Poppins Bold"/>
                  <a:cs typeface="Poppins Bold"/>
                  <a:sym typeface="Poppins Bold"/>
                </a:rPr>
                <a:t>Medium-Term</a:t>
              </a:r>
            </a:p>
          </p:txBody>
        </p:sp>
        <p:sp>
          <p:nvSpPr>
            <p:cNvPr id="7" name="TextBox 7"/>
            <p:cNvSpPr txBox="1"/>
            <p:nvPr/>
          </p:nvSpPr>
          <p:spPr>
            <a:xfrm>
              <a:off x="815187" y="1479317"/>
              <a:ext cx="5254779" cy="1807422"/>
            </a:xfrm>
            <a:prstGeom prst="rect">
              <a:avLst/>
            </a:prstGeom>
          </p:spPr>
          <p:txBody>
            <a:bodyPr lIns="0" tIns="0" rIns="0" bIns="0" rtlCol="0" anchor="t">
              <a:spAutoFit/>
            </a:bodyPr>
            <a:lstStyle/>
            <a:p>
              <a:pPr algn="ctr">
                <a:lnSpc>
                  <a:spcPts val="3639"/>
                </a:lnSpc>
                <a:spcBef>
                  <a:spcPct val="0"/>
                </a:spcBef>
              </a:pPr>
              <a:r>
                <a:rPr lang="en-US" sz="2599" b="1">
                  <a:solidFill>
                    <a:srgbClr val="3C7FC0"/>
                  </a:solidFill>
                  <a:latin typeface="Poppins Bold"/>
                  <a:ea typeface="Poppins Bold"/>
                  <a:cs typeface="Poppins Bold"/>
                  <a:sym typeface="Poppins Bold"/>
                </a:rPr>
                <a:t>Large-Scale Data Annotation </a:t>
              </a:r>
            </a:p>
            <a:p>
              <a:pPr algn="ctr">
                <a:lnSpc>
                  <a:spcPts val="3639"/>
                </a:lnSpc>
                <a:spcBef>
                  <a:spcPct val="0"/>
                </a:spcBef>
              </a:pPr>
              <a:r>
                <a:rPr lang="en-US" sz="2599" b="1">
                  <a:solidFill>
                    <a:srgbClr val="3C7FC0"/>
                  </a:solidFill>
                  <a:latin typeface="Poppins Bold"/>
                  <a:ea typeface="Poppins Bold"/>
                  <a:cs typeface="Poppins Bold"/>
                  <a:sym typeface="Poppins Bold"/>
                </a:rPr>
                <a:t>(Next 1-2 Months)</a:t>
              </a:r>
            </a:p>
          </p:txBody>
        </p:sp>
        <p:sp>
          <p:nvSpPr>
            <p:cNvPr id="8" name="TextBox 8"/>
            <p:cNvSpPr txBox="1"/>
            <p:nvPr/>
          </p:nvSpPr>
          <p:spPr>
            <a:xfrm>
              <a:off x="0" y="3783429"/>
              <a:ext cx="6885154" cy="3758141"/>
            </a:xfrm>
            <a:prstGeom prst="rect">
              <a:avLst/>
            </a:prstGeom>
          </p:spPr>
          <p:txBody>
            <a:bodyPr lIns="0" tIns="0" rIns="0" bIns="0" rtlCol="0" anchor="t">
              <a:spAutoFit/>
            </a:bodyPr>
            <a:lstStyle/>
            <a:p>
              <a:pPr algn="ctr">
                <a:lnSpc>
                  <a:spcPts val="2800"/>
                </a:lnSpc>
              </a:pPr>
              <a:r>
                <a:rPr lang="en-US" sz="2000" b="1">
                  <a:solidFill>
                    <a:srgbClr val="3C7FC0"/>
                  </a:solidFill>
                  <a:latin typeface="Poppins Bold"/>
                  <a:ea typeface="Poppins Bold"/>
                  <a:cs typeface="Poppins Bold"/>
                  <a:sym typeface="Poppins Bold"/>
                </a:rPr>
                <a:t>Objective: </a:t>
              </a:r>
              <a:r>
                <a:rPr lang="en-US" sz="2000">
                  <a:solidFill>
                    <a:srgbClr val="3C7FC0"/>
                  </a:solidFill>
                  <a:latin typeface="Poppins"/>
                  <a:ea typeface="Poppins"/>
                  <a:cs typeface="Poppins"/>
                  <a:sym typeface="Poppins"/>
                </a:rPr>
                <a:t>Expand the dataset to capture the full range of biological and technical variability.</a:t>
              </a:r>
            </a:p>
            <a:p>
              <a:pPr algn="ctr">
                <a:lnSpc>
                  <a:spcPts val="2800"/>
                </a:lnSpc>
              </a:pPr>
              <a:endParaRPr lang="en-US" sz="2000">
                <a:solidFill>
                  <a:srgbClr val="3C7FC0"/>
                </a:solidFill>
                <a:latin typeface="Poppins"/>
                <a:ea typeface="Poppins"/>
                <a:cs typeface="Poppins"/>
                <a:sym typeface="Poppins"/>
              </a:endParaRPr>
            </a:p>
            <a:p>
              <a:pPr algn="ctr">
                <a:lnSpc>
                  <a:spcPts val="2800"/>
                </a:lnSpc>
                <a:spcBef>
                  <a:spcPct val="0"/>
                </a:spcBef>
              </a:pPr>
              <a:r>
                <a:rPr lang="en-US" sz="2000" b="1">
                  <a:solidFill>
                    <a:srgbClr val="3C7FC0"/>
                  </a:solidFill>
                  <a:latin typeface="Poppins Bold"/>
                  <a:ea typeface="Poppins Bold"/>
                  <a:cs typeface="Poppins Bold"/>
                  <a:sym typeface="Poppins Bold"/>
                </a:rPr>
                <a:t>Action: </a:t>
              </a:r>
              <a:r>
                <a:rPr lang="en-US" sz="2000">
                  <a:solidFill>
                    <a:srgbClr val="3C7FC0"/>
                  </a:solidFill>
                  <a:latin typeface="Poppins"/>
                  <a:ea typeface="Poppins"/>
                  <a:cs typeface="Poppins"/>
                  <a:sym typeface="Poppins"/>
                </a:rPr>
                <a:t>Utilize the complete HIL pipeline. Use our robust SAM segmenter to pre-annotate 50-100+ new slides for rapid expert validation.</a:t>
              </a:r>
            </a:p>
          </p:txBody>
        </p:sp>
      </p:grpSp>
      <p:sp>
        <p:nvSpPr>
          <p:cNvPr id="16" name="TextBox 16"/>
          <p:cNvSpPr txBox="1"/>
          <p:nvPr/>
        </p:nvSpPr>
        <p:spPr>
          <a:xfrm>
            <a:off x="2840952" y="316982"/>
            <a:ext cx="12606096" cy="2004060"/>
          </a:xfrm>
          <a:prstGeom prst="rect">
            <a:avLst/>
          </a:prstGeom>
        </p:spPr>
        <p:txBody>
          <a:bodyPr lIns="0" tIns="0" rIns="0" bIns="0" rtlCol="0" anchor="t">
            <a:spAutoFit/>
          </a:bodyPr>
          <a:lstStyle/>
          <a:p>
            <a:pPr algn="ctr">
              <a:lnSpc>
                <a:spcPts val="7560"/>
              </a:lnSpc>
            </a:pPr>
            <a:r>
              <a:rPr lang="en-US" sz="7200" b="1">
                <a:solidFill>
                  <a:srgbClr val="3C7FC0"/>
                </a:solidFill>
                <a:latin typeface="Poppins Bold"/>
                <a:ea typeface="Poppins Bold"/>
                <a:cs typeface="Poppins Bold"/>
                <a:sym typeface="Poppins Bold"/>
              </a:rPr>
              <a:t>The Path Forward: A Phased Plan</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a:extLst>
            <a:ext uri="{FF2B5EF4-FFF2-40B4-BE49-F238E27FC236}">
              <a16:creationId xmlns:a16="http://schemas.microsoft.com/office/drawing/2014/main" id="{96B2170B-4CC2-4FEA-4718-0D3562B779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887478-946A-913A-91BA-F060E3D1AEB5}"/>
              </a:ext>
            </a:extLst>
          </p:cNvPr>
          <p:cNvSpPr/>
          <p:nvPr/>
        </p:nvSpPr>
        <p:spPr>
          <a:xfrm rot="29999">
            <a:off x="10810715" y="-32234"/>
            <a:ext cx="7522028" cy="10351469"/>
          </a:xfrm>
          <a:custGeom>
            <a:avLst/>
            <a:gdLst/>
            <a:ahLst/>
            <a:cxnLst/>
            <a:rect l="l" t="t" r="r" b="b"/>
            <a:pathLst>
              <a:path w="7522028" h="10351469">
                <a:moveTo>
                  <a:pt x="0" y="64860"/>
                </a:moveTo>
                <a:lnTo>
                  <a:pt x="7432259" y="0"/>
                </a:lnTo>
                <a:lnTo>
                  <a:pt x="7522028" y="10286608"/>
                </a:lnTo>
                <a:lnTo>
                  <a:pt x="89770" y="10351468"/>
                </a:lnTo>
                <a:lnTo>
                  <a:pt x="0" y="64860"/>
                </a:lnTo>
                <a:close/>
              </a:path>
            </a:pathLst>
          </a:custGeom>
          <a:blipFill>
            <a:blip r:embed="rId3"/>
            <a:stretch>
              <a:fillRect l="-37008" t="-460" r="-81658" b="-5404"/>
            </a:stretch>
          </a:blipFill>
        </p:spPr>
        <p:txBody>
          <a:bodyPr/>
          <a:lstStyle/>
          <a:p>
            <a:endParaRPr lang="en-US"/>
          </a:p>
        </p:txBody>
      </p:sp>
      <p:sp>
        <p:nvSpPr>
          <p:cNvPr id="3" name="TextBox 3">
            <a:extLst>
              <a:ext uri="{FF2B5EF4-FFF2-40B4-BE49-F238E27FC236}">
                <a16:creationId xmlns:a16="http://schemas.microsoft.com/office/drawing/2014/main" id="{CAB26690-0BF8-6AF1-332D-CC5AB703579E}"/>
              </a:ext>
            </a:extLst>
          </p:cNvPr>
          <p:cNvSpPr txBox="1"/>
          <p:nvPr/>
        </p:nvSpPr>
        <p:spPr>
          <a:xfrm>
            <a:off x="596471" y="1104900"/>
            <a:ext cx="9905961" cy="2486832"/>
          </a:xfrm>
          <a:prstGeom prst="rect">
            <a:avLst/>
          </a:prstGeom>
        </p:spPr>
        <p:txBody>
          <a:bodyPr lIns="0" tIns="0" rIns="0" bIns="0" rtlCol="0" anchor="t">
            <a:spAutoFit/>
          </a:bodyPr>
          <a:lstStyle/>
          <a:p>
            <a:pPr algn="l">
              <a:lnSpc>
                <a:spcPts val="8940"/>
              </a:lnSpc>
            </a:pPr>
            <a:r>
              <a:rPr lang="en-US" sz="10518" b="1" dirty="0">
                <a:solidFill>
                  <a:srgbClr val="3C7FC0"/>
                </a:solidFill>
                <a:latin typeface="Poppins Bold"/>
                <a:ea typeface="Poppins Bold"/>
                <a:cs typeface="Poppins Bold"/>
                <a:sym typeface="Poppins Bold"/>
              </a:rPr>
              <a:t>The Economic Engine</a:t>
            </a:r>
          </a:p>
        </p:txBody>
      </p:sp>
      <p:sp>
        <p:nvSpPr>
          <p:cNvPr id="4" name="TextBox 4">
            <a:extLst>
              <a:ext uri="{FF2B5EF4-FFF2-40B4-BE49-F238E27FC236}">
                <a16:creationId xmlns:a16="http://schemas.microsoft.com/office/drawing/2014/main" id="{2DC8F5F6-A0CB-44FA-9DFE-705721FD8CB8}"/>
              </a:ext>
            </a:extLst>
          </p:cNvPr>
          <p:cNvSpPr txBox="1"/>
          <p:nvPr/>
        </p:nvSpPr>
        <p:spPr>
          <a:xfrm>
            <a:off x="596471" y="3648695"/>
            <a:ext cx="9178290" cy="750570"/>
          </a:xfrm>
          <a:prstGeom prst="rect">
            <a:avLst/>
          </a:prstGeom>
        </p:spPr>
        <p:txBody>
          <a:bodyPr lIns="0" tIns="0" rIns="0" bIns="0" rtlCol="0" anchor="t">
            <a:spAutoFit/>
          </a:bodyPr>
          <a:lstStyle/>
          <a:p>
            <a:pPr algn="l">
              <a:lnSpc>
                <a:spcPts val="5880"/>
              </a:lnSpc>
              <a:spcBef>
                <a:spcPct val="0"/>
              </a:spcBef>
            </a:pPr>
            <a:r>
              <a:rPr lang="en-US" sz="4200" b="1">
                <a:solidFill>
                  <a:srgbClr val="3C7FC0"/>
                </a:solidFill>
                <a:latin typeface="Poppins Bold"/>
                <a:ea typeface="Poppins Bold"/>
                <a:cs typeface="Poppins Bold"/>
                <a:sym typeface="Poppins Bold"/>
              </a:rPr>
              <a:t>PEI’s Oyster Aquaculture Industry</a:t>
            </a:r>
          </a:p>
        </p:txBody>
      </p:sp>
      <p:sp>
        <p:nvSpPr>
          <p:cNvPr id="7" name="TextBox 6">
            <a:extLst>
              <a:ext uri="{FF2B5EF4-FFF2-40B4-BE49-F238E27FC236}">
                <a16:creationId xmlns:a16="http://schemas.microsoft.com/office/drawing/2014/main" id="{5DF63047-BC03-B2C4-F34E-3B9B3DA8C147}"/>
              </a:ext>
            </a:extLst>
          </p:cNvPr>
          <p:cNvSpPr txBox="1"/>
          <p:nvPr/>
        </p:nvSpPr>
        <p:spPr>
          <a:xfrm>
            <a:off x="642668" y="5018737"/>
            <a:ext cx="8001000" cy="953851"/>
          </a:xfrm>
          <a:prstGeom prst="rect">
            <a:avLst/>
          </a:prstGeom>
          <a:noFill/>
        </p:spPr>
        <p:txBody>
          <a:bodyPr wrap="square">
            <a:spAutoFit/>
          </a:bodyPr>
          <a:lstStyle/>
          <a:p>
            <a:pPr marL="457200" indent="-457200">
              <a:buFont typeface="Arial" panose="020B0604020202020204" pitchFamily="34" charset="0"/>
              <a:buChar char="•"/>
            </a:pPr>
            <a:r>
              <a:rPr lang="en-US" sz="2799" dirty="0">
                <a:solidFill>
                  <a:srgbClr val="3C7FC0"/>
                </a:solidFill>
                <a:latin typeface="Poppins"/>
                <a:cs typeface="Poppins"/>
                <a:sym typeface="Poppins"/>
              </a:rPr>
              <a:t>A Key economic driver for the province, valued at over </a:t>
            </a:r>
            <a:r>
              <a:rPr lang="en-US" sz="2799" b="1" dirty="0">
                <a:solidFill>
                  <a:srgbClr val="3C7FC0"/>
                </a:solidFill>
                <a:latin typeface="Poppins"/>
                <a:cs typeface="Poppins"/>
                <a:sym typeface="Poppins Bold"/>
              </a:rPr>
              <a:t>$24 million</a:t>
            </a:r>
            <a:r>
              <a:rPr lang="en-US" sz="2799" dirty="0">
                <a:solidFill>
                  <a:srgbClr val="3C7FC0"/>
                </a:solidFill>
                <a:latin typeface="Poppins"/>
                <a:cs typeface="Poppins"/>
                <a:sym typeface="Poppins"/>
              </a:rPr>
              <a:t> annually</a:t>
            </a:r>
            <a:r>
              <a:rPr lang="en-US" sz="1800" dirty="0">
                <a:solidFill>
                  <a:srgbClr val="3C7FC0"/>
                </a:solidFill>
                <a:latin typeface="Poppins"/>
                <a:ea typeface="Poppins"/>
                <a:cs typeface="Poppins"/>
                <a:sym typeface="Poppins"/>
              </a:rPr>
              <a:t>.</a:t>
            </a:r>
            <a:endParaRPr lang="en-US" dirty="0"/>
          </a:p>
        </p:txBody>
      </p:sp>
      <p:sp>
        <p:nvSpPr>
          <p:cNvPr id="6" name="TextBox 5">
            <a:extLst>
              <a:ext uri="{FF2B5EF4-FFF2-40B4-BE49-F238E27FC236}">
                <a16:creationId xmlns:a16="http://schemas.microsoft.com/office/drawing/2014/main" id="{E7FD261F-DF97-7EB4-074A-F358582EEF2F}"/>
              </a:ext>
            </a:extLst>
          </p:cNvPr>
          <p:cNvSpPr txBox="1"/>
          <p:nvPr/>
        </p:nvSpPr>
        <p:spPr>
          <a:xfrm>
            <a:off x="642668" y="5972588"/>
            <a:ext cx="8001000" cy="1209883"/>
          </a:xfrm>
          <a:prstGeom prst="rect">
            <a:avLst/>
          </a:prstGeom>
          <a:noFill/>
        </p:spPr>
        <p:txBody>
          <a:bodyPr wrap="square">
            <a:spAutoFit/>
          </a:bodyPr>
          <a:lstStyle/>
          <a:p>
            <a:pPr lvl="1" indent="-457200">
              <a:lnSpc>
                <a:spcPts val="4479"/>
              </a:lnSpc>
              <a:buFont typeface="Arial" panose="020B0604020202020204" pitchFamily="34" charset="0"/>
              <a:buChar char="•"/>
            </a:pPr>
            <a:r>
              <a:rPr lang="en-US" sz="2799" dirty="0">
                <a:solidFill>
                  <a:srgbClr val="3C7FC0"/>
                </a:solidFill>
                <a:latin typeface="Poppins"/>
                <a:cs typeface="Poppins"/>
                <a:sym typeface="Poppins"/>
              </a:rPr>
              <a:t>Supports hundreds of jobs in rural and coastal communities.</a:t>
            </a:r>
          </a:p>
        </p:txBody>
      </p:sp>
    </p:spTree>
    <p:extLst>
      <p:ext uri="{BB962C8B-B14F-4D97-AF65-F5344CB8AC3E}">
        <p14:creationId xmlns:p14="http://schemas.microsoft.com/office/powerpoint/2010/main" val="307787018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11113081" y="0"/>
            <a:ext cx="7174919" cy="10287000"/>
            <a:chOff x="0" y="0"/>
            <a:chExt cx="1111583" cy="1593725"/>
          </a:xfrm>
        </p:grpSpPr>
        <p:sp>
          <p:nvSpPr>
            <p:cNvPr id="3" name="Freeform 3"/>
            <p:cNvSpPr/>
            <p:nvPr/>
          </p:nvSpPr>
          <p:spPr>
            <a:xfrm>
              <a:off x="0" y="0"/>
              <a:ext cx="1111583" cy="1593725"/>
            </a:xfrm>
            <a:custGeom>
              <a:avLst/>
              <a:gdLst/>
              <a:ahLst/>
              <a:cxnLst/>
              <a:rect l="l" t="t" r="r" b="b"/>
              <a:pathLst>
                <a:path w="1111583" h="1593725">
                  <a:moveTo>
                    <a:pt x="0" y="0"/>
                  </a:moveTo>
                  <a:lnTo>
                    <a:pt x="1111583" y="0"/>
                  </a:lnTo>
                  <a:lnTo>
                    <a:pt x="1111583" y="1593725"/>
                  </a:lnTo>
                  <a:lnTo>
                    <a:pt x="0" y="1593725"/>
                  </a:lnTo>
                  <a:close/>
                </a:path>
              </a:pathLst>
            </a:custGeom>
            <a:blipFill>
              <a:blip r:embed="rId3"/>
              <a:stretch>
                <a:fillRect l="-24332" r="-66833"/>
              </a:stretch>
            </a:blipFill>
          </p:spPr>
          <p:txBody>
            <a:bodyPr/>
            <a:lstStyle/>
            <a:p>
              <a:endParaRPr lang="en-US"/>
            </a:p>
          </p:txBody>
        </p:sp>
      </p:grpSp>
      <p:sp>
        <p:nvSpPr>
          <p:cNvPr id="4" name="TextBox 4"/>
          <p:cNvSpPr txBox="1"/>
          <p:nvPr/>
        </p:nvSpPr>
        <p:spPr>
          <a:xfrm>
            <a:off x="1886413" y="46676"/>
            <a:ext cx="6399874" cy="2569845"/>
          </a:xfrm>
          <a:prstGeom prst="rect">
            <a:avLst/>
          </a:prstGeom>
        </p:spPr>
        <p:txBody>
          <a:bodyPr lIns="0" tIns="0" rIns="0" bIns="0" rtlCol="0" anchor="t">
            <a:spAutoFit/>
          </a:bodyPr>
          <a:lstStyle/>
          <a:p>
            <a:pPr algn="ctr">
              <a:lnSpc>
                <a:spcPts val="10080"/>
              </a:lnSpc>
              <a:spcBef>
                <a:spcPct val="0"/>
              </a:spcBef>
            </a:pPr>
            <a:r>
              <a:rPr lang="en-US" sz="7200" b="1">
                <a:solidFill>
                  <a:srgbClr val="3C7FC0"/>
                </a:solidFill>
                <a:latin typeface="Poppins Bold"/>
                <a:ea typeface="Poppins Bold"/>
                <a:cs typeface="Poppins Bold"/>
                <a:sym typeface="Poppins Bold"/>
              </a:rPr>
              <a:t>Conclusion &amp; Questions</a:t>
            </a:r>
          </a:p>
        </p:txBody>
      </p:sp>
      <p:sp>
        <p:nvSpPr>
          <p:cNvPr id="5" name="TextBox 5"/>
          <p:cNvSpPr txBox="1"/>
          <p:nvPr/>
        </p:nvSpPr>
        <p:spPr>
          <a:xfrm>
            <a:off x="1028700" y="3143400"/>
            <a:ext cx="7683659" cy="1563369"/>
          </a:xfrm>
          <a:prstGeom prst="rect">
            <a:avLst/>
          </a:prstGeom>
        </p:spPr>
        <p:txBody>
          <a:bodyPr lIns="0" tIns="0" rIns="0" bIns="0" rtlCol="0" anchor="t">
            <a:spAutoFit/>
          </a:bodyPr>
          <a:lstStyle/>
          <a:p>
            <a:pPr algn="l">
              <a:lnSpc>
                <a:spcPts val="3080"/>
              </a:lnSpc>
              <a:spcBef>
                <a:spcPct val="0"/>
              </a:spcBef>
            </a:pPr>
            <a:r>
              <a:rPr lang="en-US" sz="2200" b="1" dirty="0">
                <a:solidFill>
                  <a:srgbClr val="3C7FC0"/>
                </a:solidFill>
                <a:latin typeface="Poppins Bold"/>
                <a:ea typeface="Poppins Bold"/>
                <a:cs typeface="Poppins Bold"/>
                <a:sym typeface="Poppins Bold"/>
              </a:rPr>
              <a:t>Built a Complete HIL Pipeline</a:t>
            </a:r>
          </a:p>
          <a:p>
            <a:pPr algn="l">
              <a:lnSpc>
                <a:spcPts val="3080"/>
              </a:lnSpc>
              <a:spcBef>
                <a:spcPct val="0"/>
              </a:spcBef>
            </a:pPr>
            <a:r>
              <a:rPr lang="en-US" sz="2200" dirty="0">
                <a:solidFill>
                  <a:srgbClr val="3C7FC0"/>
                </a:solidFill>
                <a:latin typeface="Poppins"/>
                <a:ea typeface="Poppins"/>
                <a:cs typeface="Poppins"/>
                <a:sym typeface="Poppins"/>
              </a:rPr>
              <a:t>Successfully engineered and validated a complete, end-to-end Human-in-the-Loop pipeline for processing oyster histology slides.</a:t>
            </a:r>
          </a:p>
        </p:txBody>
      </p:sp>
      <p:sp>
        <p:nvSpPr>
          <p:cNvPr id="6" name="TextBox 6"/>
          <p:cNvSpPr txBox="1"/>
          <p:nvPr/>
        </p:nvSpPr>
        <p:spPr>
          <a:xfrm>
            <a:off x="1028700" y="5002045"/>
            <a:ext cx="8115300" cy="1953894"/>
          </a:xfrm>
          <a:prstGeom prst="rect">
            <a:avLst/>
          </a:prstGeom>
        </p:spPr>
        <p:txBody>
          <a:bodyPr lIns="0" tIns="0" rIns="0" bIns="0" rtlCol="0" anchor="t">
            <a:spAutoFit/>
          </a:bodyPr>
          <a:lstStyle/>
          <a:p>
            <a:pPr algn="l">
              <a:lnSpc>
                <a:spcPts val="3080"/>
              </a:lnSpc>
              <a:spcBef>
                <a:spcPct val="0"/>
              </a:spcBef>
            </a:pPr>
            <a:r>
              <a:rPr lang="en-US" sz="2200" b="1" dirty="0">
                <a:solidFill>
                  <a:srgbClr val="3C7FC0"/>
                </a:solidFill>
                <a:latin typeface="Poppins Bold"/>
                <a:ea typeface="Poppins Bold"/>
                <a:cs typeface="Poppins Bold"/>
                <a:sym typeface="Poppins Bold"/>
              </a:rPr>
              <a:t>Solved the Segmentation Challenge</a:t>
            </a:r>
          </a:p>
          <a:p>
            <a:pPr algn="l">
              <a:lnSpc>
                <a:spcPts val="3080"/>
              </a:lnSpc>
              <a:spcBef>
                <a:spcPct val="0"/>
              </a:spcBef>
            </a:pPr>
            <a:r>
              <a:rPr lang="en-US" sz="2200" dirty="0">
                <a:solidFill>
                  <a:srgbClr val="3C7FC0"/>
                </a:solidFill>
                <a:latin typeface="Poppins"/>
                <a:ea typeface="Poppins"/>
                <a:cs typeface="Poppins"/>
                <a:sym typeface="Poppins"/>
              </a:rPr>
              <a:t>Systematically investigated multiple methods and proved that a hybrid SAM-based approach is the most effective solution for the critical oyster segmentation task.</a:t>
            </a:r>
          </a:p>
          <a:p>
            <a:pPr algn="l">
              <a:lnSpc>
                <a:spcPts val="3080"/>
              </a:lnSpc>
              <a:spcBef>
                <a:spcPct val="0"/>
              </a:spcBef>
            </a:pPr>
            <a:endParaRPr lang="en-US" sz="2200" dirty="0">
              <a:solidFill>
                <a:srgbClr val="3C7FC0"/>
              </a:solidFill>
              <a:latin typeface="Poppins"/>
              <a:ea typeface="Poppins"/>
              <a:cs typeface="Poppins"/>
              <a:sym typeface="Poppins"/>
            </a:endParaRPr>
          </a:p>
        </p:txBody>
      </p:sp>
      <p:sp>
        <p:nvSpPr>
          <p:cNvPr id="7" name="TextBox 7"/>
          <p:cNvSpPr txBox="1"/>
          <p:nvPr/>
        </p:nvSpPr>
        <p:spPr>
          <a:xfrm>
            <a:off x="1028700" y="6860689"/>
            <a:ext cx="8359169" cy="1953894"/>
          </a:xfrm>
          <a:prstGeom prst="rect">
            <a:avLst/>
          </a:prstGeom>
        </p:spPr>
        <p:txBody>
          <a:bodyPr lIns="0" tIns="0" rIns="0" bIns="0" rtlCol="0" anchor="t">
            <a:spAutoFit/>
          </a:bodyPr>
          <a:lstStyle/>
          <a:p>
            <a:pPr algn="l">
              <a:lnSpc>
                <a:spcPts val="3080"/>
              </a:lnSpc>
              <a:spcBef>
                <a:spcPct val="0"/>
              </a:spcBef>
            </a:pPr>
            <a:r>
              <a:rPr lang="en-US" sz="2200" b="1" dirty="0">
                <a:solidFill>
                  <a:srgbClr val="3C7FC0"/>
                </a:solidFill>
                <a:latin typeface="Poppins Bold"/>
                <a:ea typeface="Poppins Bold"/>
                <a:cs typeface="Poppins Bold"/>
                <a:sym typeface="Poppins Bold"/>
              </a:rPr>
              <a:t>Established a Clear Path to Success</a:t>
            </a:r>
          </a:p>
          <a:p>
            <a:pPr algn="l">
              <a:lnSpc>
                <a:spcPts val="3080"/>
              </a:lnSpc>
              <a:spcBef>
                <a:spcPct val="0"/>
              </a:spcBef>
            </a:pPr>
            <a:r>
              <a:rPr lang="en-US" sz="2200" dirty="0">
                <a:solidFill>
                  <a:srgbClr val="3C7FC0"/>
                </a:solidFill>
                <a:latin typeface="Poppins"/>
                <a:ea typeface="Poppins"/>
                <a:cs typeface="Poppins"/>
                <a:sym typeface="Poppins"/>
              </a:rPr>
              <a:t>Have established a strong baseline performance, diagnosed the current limitations, and defined a clear, data-driven, three-phase plan for developing a production-ready MSX detection model.</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525261" cy="10287000"/>
            <a:chOff x="0" y="0"/>
            <a:chExt cx="1320786" cy="1593725"/>
          </a:xfrm>
        </p:grpSpPr>
        <p:sp>
          <p:nvSpPr>
            <p:cNvPr id="3" name="Freeform 3"/>
            <p:cNvSpPr/>
            <p:nvPr/>
          </p:nvSpPr>
          <p:spPr>
            <a:xfrm>
              <a:off x="0" y="0"/>
              <a:ext cx="1320786" cy="1593725"/>
            </a:xfrm>
            <a:custGeom>
              <a:avLst/>
              <a:gdLst/>
              <a:ahLst/>
              <a:cxnLst/>
              <a:rect l="l" t="t" r="r" b="b"/>
              <a:pathLst>
                <a:path w="1320786" h="1593725">
                  <a:moveTo>
                    <a:pt x="0" y="0"/>
                  </a:moveTo>
                  <a:lnTo>
                    <a:pt x="1320786" y="0"/>
                  </a:lnTo>
                  <a:lnTo>
                    <a:pt x="1320786" y="1593725"/>
                  </a:lnTo>
                  <a:lnTo>
                    <a:pt x="0" y="1593725"/>
                  </a:lnTo>
                  <a:close/>
                </a:path>
              </a:pathLst>
            </a:custGeom>
            <a:blipFill>
              <a:blip r:embed="rId3"/>
              <a:stretch>
                <a:fillRect t="-1715" b="-1715"/>
              </a:stretch>
            </a:blipFill>
          </p:spPr>
          <p:txBody>
            <a:bodyPr/>
            <a:lstStyle/>
            <a:p>
              <a:endParaRPr lang="en-US"/>
            </a:p>
          </p:txBody>
        </p:sp>
      </p:grpSp>
      <p:sp>
        <p:nvSpPr>
          <p:cNvPr id="4" name="TextBox 4"/>
          <p:cNvSpPr txBox="1"/>
          <p:nvPr/>
        </p:nvSpPr>
        <p:spPr>
          <a:xfrm>
            <a:off x="9222651" y="734052"/>
            <a:ext cx="2111626" cy="392976"/>
          </a:xfrm>
          <a:prstGeom prst="rect">
            <a:avLst/>
          </a:prstGeom>
        </p:spPr>
        <p:txBody>
          <a:bodyPr lIns="0" tIns="0" rIns="0" bIns="0" rtlCol="0" anchor="t">
            <a:spAutoFit/>
          </a:bodyPr>
          <a:lstStyle/>
          <a:p>
            <a:pPr algn="ctr">
              <a:lnSpc>
                <a:spcPts val="3090"/>
              </a:lnSpc>
              <a:spcBef>
                <a:spcPct val="0"/>
              </a:spcBef>
            </a:pPr>
            <a:r>
              <a:rPr lang="en-US" sz="2207">
                <a:solidFill>
                  <a:srgbClr val="3C7FC0"/>
                </a:solidFill>
                <a:latin typeface="Poppins"/>
                <a:ea typeface="Poppins"/>
                <a:cs typeface="Poppins"/>
                <a:sym typeface="Poppins"/>
              </a:rPr>
              <a:t>AUGUST 2025</a:t>
            </a:r>
          </a:p>
        </p:txBody>
      </p:sp>
      <p:grpSp>
        <p:nvGrpSpPr>
          <p:cNvPr id="5" name="Group 5"/>
          <p:cNvGrpSpPr/>
          <p:nvPr/>
        </p:nvGrpSpPr>
        <p:grpSpPr>
          <a:xfrm>
            <a:off x="9144000" y="9088180"/>
            <a:ext cx="4003994" cy="551695"/>
            <a:chOff x="0" y="0"/>
            <a:chExt cx="5338658" cy="735593"/>
          </a:xfrm>
        </p:grpSpPr>
        <p:grpSp>
          <p:nvGrpSpPr>
            <p:cNvPr id="6" name="Group 6"/>
            <p:cNvGrpSpPr/>
            <p:nvPr/>
          </p:nvGrpSpPr>
          <p:grpSpPr>
            <a:xfrm>
              <a:off x="0" y="0"/>
              <a:ext cx="5338658" cy="735593"/>
              <a:chOff x="0" y="0"/>
              <a:chExt cx="1468438" cy="202330"/>
            </a:xfrm>
          </p:grpSpPr>
          <p:sp>
            <p:nvSpPr>
              <p:cNvPr id="7" name="Freeform 7"/>
              <p:cNvSpPr/>
              <p:nvPr/>
            </p:nvSpPr>
            <p:spPr>
              <a:xfrm>
                <a:off x="0" y="0"/>
                <a:ext cx="1468438" cy="202330"/>
              </a:xfrm>
              <a:custGeom>
                <a:avLst/>
                <a:gdLst/>
                <a:ahLst/>
                <a:cxnLst/>
                <a:rect l="l" t="t" r="r" b="b"/>
                <a:pathLst>
                  <a:path w="1468438" h="202330">
                    <a:moveTo>
                      <a:pt x="1468438" y="101165"/>
                    </a:moveTo>
                    <a:lnTo>
                      <a:pt x="1468438" y="101165"/>
                    </a:lnTo>
                    <a:cubicBezTo>
                      <a:pt x="1468438" y="127996"/>
                      <a:pt x="1457780" y="153728"/>
                      <a:pt x="1438808" y="172700"/>
                    </a:cubicBezTo>
                    <a:cubicBezTo>
                      <a:pt x="1419836" y="191672"/>
                      <a:pt x="1394104" y="202330"/>
                      <a:pt x="1367273" y="202330"/>
                    </a:cubicBezTo>
                    <a:lnTo>
                      <a:pt x="101165" y="202330"/>
                    </a:lnTo>
                    <a:cubicBezTo>
                      <a:pt x="74335" y="202330"/>
                      <a:pt x="48603" y="191672"/>
                      <a:pt x="29631" y="172700"/>
                    </a:cubicBezTo>
                    <a:cubicBezTo>
                      <a:pt x="10658" y="153728"/>
                      <a:pt x="0" y="127996"/>
                      <a:pt x="0" y="101165"/>
                    </a:cubicBezTo>
                    <a:lnTo>
                      <a:pt x="0" y="101165"/>
                    </a:lnTo>
                    <a:cubicBezTo>
                      <a:pt x="0" y="74335"/>
                      <a:pt x="10658" y="48603"/>
                      <a:pt x="29631" y="29631"/>
                    </a:cubicBezTo>
                    <a:cubicBezTo>
                      <a:pt x="48603" y="10658"/>
                      <a:pt x="74335" y="0"/>
                      <a:pt x="101165" y="0"/>
                    </a:cubicBezTo>
                    <a:lnTo>
                      <a:pt x="1367273" y="0"/>
                    </a:lnTo>
                    <a:cubicBezTo>
                      <a:pt x="1423145" y="0"/>
                      <a:pt x="1468438" y="45293"/>
                      <a:pt x="1468438" y="101165"/>
                    </a:cubicBezTo>
                    <a:close/>
                  </a:path>
                </a:pathLst>
              </a:custGeom>
              <a:solidFill>
                <a:srgbClr val="000000">
                  <a:alpha val="0"/>
                </a:srgbClr>
              </a:solidFill>
              <a:ln w="28575" cap="rnd">
                <a:solidFill>
                  <a:srgbClr val="3C7FC0"/>
                </a:solidFill>
                <a:prstDash val="solid"/>
                <a:round/>
              </a:ln>
            </p:spPr>
            <p:txBody>
              <a:bodyPr/>
              <a:lstStyle/>
              <a:p>
                <a:endParaRPr lang="en-US"/>
              </a:p>
            </p:txBody>
          </p:sp>
          <p:sp>
            <p:nvSpPr>
              <p:cNvPr id="8" name="TextBox 8"/>
              <p:cNvSpPr txBox="1"/>
              <p:nvPr/>
            </p:nvSpPr>
            <p:spPr>
              <a:xfrm>
                <a:off x="0" y="-66675"/>
                <a:ext cx="1468438" cy="269005"/>
              </a:xfrm>
              <a:prstGeom prst="rect">
                <a:avLst/>
              </a:prstGeom>
            </p:spPr>
            <p:txBody>
              <a:bodyPr lIns="36482" tIns="36482" rIns="36482" bIns="36482" rtlCol="0" anchor="ctr"/>
              <a:lstStyle/>
              <a:p>
                <a:pPr algn="ctr">
                  <a:lnSpc>
                    <a:spcPts val="3381"/>
                  </a:lnSpc>
                </a:pPr>
                <a:endParaRPr/>
              </a:p>
            </p:txBody>
          </p:sp>
        </p:grpSp>
        <p:sp>
          <p:nvSpPr>
            <p:cNvPr id="9" name="TextBox 9"/>
            <p:cNvSpPr txBox="1"/>
            <p:nvPr/>
          </p:nvSpPr>
          <p:spPr>
            <a:xfrm>
              <a:off x="273756" y="86762"/>
              <a:ext cx="4791147" cy="504918"/>
            </a:xfrm>
            <a:prstGeom prst="rect">
              <a:avLst/>
            </a:prstGeom>
          </p:spPr>
          <p:txBody>
            <a:bodyPr lIns="0" tIns="0" rIns="0" bIns="0" rtlCol="0" anchor="t">
              <a:spAutoFit/>
            </a:bodyPr>
            <a:lstStyle/>
            <a:p>
              <a:pPr algn="ctr">
                <a:lnSpc>
                  <a:spcPts val="3090"/>
                </a:lnSpc>
                <a:spcBef>
                  <a:spcPct val="0"/>
                </a:spcBef>
              </a:pPr>
              <a:r>
                <a:rPr lang="en-US" sz="2207">
                  <a:solidFill>
                    <a:srgbClr val="3C7FC0"/>
                  </a:solidFill>
                  <a:latin typeface="Poppins"/>
                  <a:ea typeface="Poppins"/>
                  <a:cs typeface="Poppins"/>
                  <a:sym typeface="Poppins"/>
                </a:rPr>
                <a:t>BY JONATHAN E. ZUL LUNA</a:t>
              </a:r>
            </a:p>
          </p:txBody>
        </p:sp>
      </p:grpSp>
      <p:grpSp>
        <p:nvGrpSpPr>
          <p:cNvPr id="10" name="Group 10"/>
          <p:cNvGrpSpPr/>
          <p:nvPr/>
        </p:nvGrpSpPr>
        <p:grpSpPr>
          <a:xfrm>
            <a:off x="9050209" y="646345"/>
            <a:ext cx="2456510" cy="551695"/>
            <a:chOff x="0" y="0"/>
            <a:chExt cx="900909" cy="202330"/>
          </a:xfrm>
        </p:grpSpPr>
        <p:sp>
          <p:nvSpPr>
            <p:cNvPr id="11" name="Freeform 11"/>
            <p:cNvSpPr/>
            <p:nvPr/>
          </p:nvSpPr>
          <p:spPr>
            <a:xfrm>
              <a:off x="0" y="0"/>
              <a:ext cx="900909" cy="202330"/>
            </a:xfrm>
            <a:custGeom>
              <a:avLst/>
              <a:gdLst/>
              <a:ahLst/>
              <a:cxnLst/>
              <a:rect l="l" t="t" r="r" b="b"/>
              <a:pathLst>
                <a:path w="900909" h="202330">
                  <a:moveTo>
                    <a:pt x="900909" y="101165"/>
                  </a:moveTo>
                  <a:lnTo>
                    <a:pt x="900909" y="101165"/>
                  </a:lnTo>
                  <a:cubicBezTo>
                    <a:pt x="900909" y="127996"/>
                    <a:pt x="890251" y="153728"/>
                    <a:pt x="871279" y="172700"/>
                  </a:cubicBezTo>
                  <a:cubicBezTo>
                    <a:pt x="852306" y="191672"/>
                    <a:pt x="826575" y="202330"/>
                    <a:pt x="799744" y="202330"/>
                  </a:cubicBezTo>
                  <a:lnTo>
                    <a:pt x="101165" y="202330"/>
                  </a:lnTo>
                  <a:cubicBezTo>
                    <a:pt x="74335" y="202330"/>
                    <a:pt x="48603" y="191672"/>
                    <a:pt x="29631" y="172700"/>
                  </a:cubicBezTo>
                  <a:cubicBezTo>
                    <a:pt x="10658" y="153728"/>
                    <a:pt x="0" y="127996"/>
                    <a:pt x="0" y="101165"/>
                  </a:cubicBezTo>
                  <a:lnTo>
                    <a:pt x="0" y="101165"/>
                  </a:lnTo>
                  <a:cubicBezTo>
                    <a:pt x="0" y="74335"/>
                    <a:pt x="10658" y="48603"/>
                    <a:pt x="29631" y="29631"/>
                  </a:cubicBezTo>
                  <a:cubicBezTo>
                    <a:pt x="48603" y="10658"/>
                    <a:pt x="74335" y="0"/>
                    <a:pt x="101165" y="0"/>
                  </a:cubicBezTo>
                  <a:lnTo>
                    <a:pt x="799744" y="0"/>
                  </a:lnTo>
                  <a:cubicBezTo>
                    <a:pt x="855616" y="0"/>
                    <a:pt x="900909" y="45293"/>
                    <a:pt x="900909" y="101165"/>
                  </a:cubicBezTo>
                  <a:close/>
                </a:path>
              </a:pathLst>
            </a:custGeom>
            <a:solidFill>
              <a:srgbClr val="000000">
                <a:alpha val="0"/>
              </a:srgbClr>
            </a:solidFill>
            <a:ln w="28575" cap="rnd">
              <a:solidFill>
                <a:srgbClr val="3C7FC0"/>
              </a:solidFill>
              <a:prstDash val="solid"/>
              <a:round/>
            </a:ln>
          </p:spPr>
          <p:txBody>
            <a:bodyPr/>
            <a:lstStyle/>
            <a:p>
              <a:endParaRPr lang="en-US"/>
            </a:p>
          </p:txBody>
        </p:sp>
        <p:sp>
          <p:nvSpPr>
            <p:cNvPr id="12" name="TextBox 12"/>
            <p:cNvSpPr txBox="1"/>
            <p:nvPr/>
          </p:nvSpPr>
          <p:spPr>
            <a:xfrm>
              <a:off x="0" y="-66675"/>
              <a:ext cx="900909" cy="269005"/>
            </a:xfrm>
            <a:prstGeom prst="rect">
              <a:avLst/>
            </a:prstGeom>
          </p:spPr>
          <p:txBody>
            <a:bodyPr lIns="36482" tIns="36482" rIns="36482" bIns="36482" rtlCol="0" anchor="ctr"/>
            <a:lstStyle/>
            <a:p>
              <a:pPr algn="ctr">
                <a:lnSpc>
                  <a:spcPts val="3381"/>
                </a:lnSpc>
              </a:pPr>
              <a:endParaRPr/>
            </a:p>
          </p:txBody>
        </p:sp>
      </p:grpSp>
      <p:sp>
        <p:nvSpPr>
          <p:cNvPr id="13" name="TextBox 13"/>
          <p:cNvSpPr txBox="1"/>
          <p:nvPr/>
        </p:nvSpPr>
        <p:spPr>
          <a:xfrm>
            <a:off x="9748664" y="3588814"/>
            <a:ext cx="6329705" cy="1869712"/>
          </a:xfrm>
          <a:prstGeom prst="rect">
            <a:avLst/>
          </a:prstGeom>
        </p:spPr>
        <p:txBody>
          <a:bodyPr lIns="0" tIns="0" rIns="0" bIns="0" rtlCol="0" anchor="t">
            <a:spAutoFit/>
          </a:bodyPr>
          <a:lstStyle/>
          <a:p>
            <a:pPr algn="l">
              <a:lnSpc>
                <a:spcPts val="12424"/>
              </a:lnSpc>
            </a:pPr>
            <a:r>
              <a:rPr lang="en-US" sz="14617" b="1">
                <a:solidFill>
                  <a:srgbClr val="3C7FC0"/>
                </a:solidFill>
                <a:latin typeface="Poppins Bold"/>
                <a:ea typeface="Poppins Bold"/>
                <a:cs typeface="Poppins Bold"/>
                <a:sym typeface="Poppins Bold"/>
              </a:rPr>
              <a:t>Thank</a:t>
            </a:r>
          </a:p>
        </p:txBody>
      </p:sp>
      <p:sp>
        <p:nvSpPr>
          <p:cNvPr id="14" name="TextBox 14"/>
          <p:cNvSpPr txBox="1"/>
          <p:nvPr/>
        </p:nvSpPr>
        <p:spPr>
          <a:xfrm>
            <a:off x="9748664" y="5180899"/>
            <a:ext cx="4400276" cy="1868931"/>
          </a:xfrm>
          <a:prstGeom prst="rect">
            <a:avLst/>
          </a:prstGeom>
        </p:spPr>
        <p:txBody>
          <a:bodyPr lIns="0" tIns="0" rIns="0" bIns="0" rtlCol="0" anchor="t">
            <a:spAutoFit/>
          </a:bodyPr>
          <a:lstStyle/>
          <a:p>
            <a:pPr algn="l">
              <a:lnSpc>
                <a:spcPts val="12424"/>
              </a:lnSpc>
            </a:pPr>
            <a:r>
              <a:rPr lang="en-US" sz="14617" b="1">
                <a:solidFill>
                  <a:srgbClr val="282828"/>
                </a:solidFill>
                <a:latin typeface="Poppins Bold"/>
                <a:ea typeface="Poppins Bold"/>
                <a:cs typeface="Poppins Bold"/>
                <a:sym typeface="Poppins Bold"/>
              </a:rPr>
              <a:t>You</a:t>
            </a: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extBox 2"/>
          <p:cNvSpPr txBox="1"/>
          <p:nvPr/>
        </p:nvSpPr>
        <p:spPr>
          <a:xfrm>
            <a:off x="457200" y="937731"/>
            <a:ext cx="8077200" cy="2021398"/>
          </a:xfrm>
          <a:prstGeom prst="rect">
            <a:avLst/>
          </a:prstGeom>
        </p:spPr>
        <p:txBody>
          <a:bodyPr wrap="square" lIns="0" tIns="0" rIns="0" bIns="0" rtlCol="0" anchor="t">
            <a:spAutoFit/>
          </a:bodyPr>
          <a:lstStyle/>
          <a:p>
            <a:pPr algn="l">
              <a:lnSpc>
                <a:spcPts val="7325"/>
              </a:lnSpc>
            </a:pPr>
            <a:r>
              <a:rPr lang="en-US" sz="8618" b="1" dirty="0">
                <a:solidFill>
                  <a:srgbClr val="3C7FC0"/>
                </a:solidFill>
                <a:latin typeface="Poppins Bold"/>
                <a:ea typeface="Poppins Bold"/>
                <a:cs typeface="Poppins Bold"/>
                <a:sym typeface="Poppins Bold"/>
              </a:rPr>
              <a:t>A Microscopic Threat</a:t>
            </a:r>
          </a:p>
        </p:txBody>
      </p:sp>
      <p:sp>
        <p:nvSpPr>
          <p:cNvPr id="8" name="TextBox 8"/>
          <p:cNvSpPr txBox="1"/>
          <p:nvPr/>
        </p:nvSpPr>
        <p:spPr>
          <a:xfrm>
            <a:off x="457200" y="2873404"/>
            <a:ext cx="5952163" cy="1133002"/>
          </a:xfrm>
          <a:prstGeom prst="rect">
            <a:avLst/>
          </a:prstGeom>
        </p:spPr>
        <p:txBody>
          <a:bodyPr wrap="square" lIns="0" tIns="0" rIns="0" bIns="0" rtlCol="0" anchor="t">
            <a:spAutoFit/>
          </a:bodyPr>
          <a:lstStyle/>
          <a:p>
            <a:pPr algn="l">
              <a:lnSpc>
                <a:spcPts val="4480"/>
              </a:lnSpc>
              <a:spcBef>
                <a:spcPct val="0"/>
              </a:spcBef>
            </a:pPr>
            <a:r>
              <a:rPr lang="en-US" sz="3200" b="1">
                <a:solidFill>
                  <a:srgbClr val="3C7FC0"/>
                </a:solidFill>
                <a:latin typeface="Poppins Bold"/>
                <a:ea typeface="Poppins Bold"/>
                <a:cs typeface="Poppins Bold"/>
                <a:sym typeface="Poppins Bold"/>
              </a:rPr>
              <a:t>The MSX Parasite (</a:t>
            </a:r>
            <a:r>
              <a:rPr lang="en-US" sz="3200" b="1" i="1">
                <a:solidFill>
                  <a:srgbClr val="3C7FC0"/>
                </a:solidFill>
                <a:latin typeface="Poppins Bold Italics"/>
                <a:ea typeface="Poppins Bold Italics"/>
                <a:cs typeface="Poppins Bold Italics"/>
                <a:sym typeface="Poppins Bold Italics"/>
              </a:rPr>
              <a:t>Haplosporidium Nelsoni</a:t>
            </a:r>
            <a:r>
              <a:rPr lang="en-US" sz="3200" b="1">
                <a:solidFill>
                  <a:srgbClr val="3C7FC0"/>
                </a:solidFill>
                <a:latin typeface="Poppins Bold"/>
                <a:ea typeface="Poppins Bold"/>
                <a:cs typeface="Poppins Bold"/>
                <a:sym typeface="Poppins Bold"/>
              </a:rPr>
              <a:t>)</a:t>
            </a:r>
          </a:p>
        </p:txBody>
      </p:sp>
      <p:sp>
        <p:nvSpPr>
          <p:cNvPr id="9" name="TextBox 9"/>
          <p:cNvSpPr txBox="1"/>
          <p:nvPr/>
        </p:nvSpPr>
        <p:spPr>
          <a:xfrm>
            <a:off x="457200" y="4418379"/>
            <a:ext cx="6476807" cy="4483856"/>
          </a:xfrm>
          <a:prstGeom prst="rect">
            <a:avLst/>
          </a:prstGeom>
        </p:spPr>
        <p:txBody>
          <a:bodyPr wrap="square" lIns="0" tIns="0" rIns="0" bIns="0" rtlCol="0" anchor="t">
            <a:spAutoFit/>
          </a:bodyPr>
          <a:lstStyle/>
          <a:p>
            <a:pPr marL="604519" lvl="1" indent="-302260" algn="l">
              <a:lnSpc>
                <a:spcPts val="3919"/>
              </a:lnSpc>
              <a:buFont typeface="Arial"/>
              <a:buChar char="•"/>
            </a:pPr>
            <a:r>
              <a:rPr lang="en-US" sz="2799" dirty="0">
                <a:solidFill>
                  <a:srgbClr val="3C7FC0"/>
                </a:solidFill>
                <a:latin typeface="Poppins"/>
                <a:ea typeface="Poppins"/>
                <a:cs typeface="Poppins"/>
                <a:sym typeface="Poppins"/>
              </a:rPr>
              <a:t>A protozoan parasite that causes Multinucleated Sphere X (MSX) disease.</a:t>
            </a:r>
          </a:p>
          <a:p>
            <a:pPr marL="604519" lvl="1" indent="-302260" algn="l">
              <a:lnSpc>
                <a:spcPts val="3919"/>
              </a:lnSpc>
              <a:buFont typeface="Arial"/>
              <a:buChar char="•"/>
            </a:pPr>
            <a:r>
              <a:rPr lang="en-US" sz="2799" dirty="0">
                <a:solidFill>
                  <a:srgbClr val="3C7FC0"/>
                </a:solidFill>
                <a:latin typeface="Poppins"/>
                <a:ea typeface="Poppins"/>
                <a:cs typeface="Poppins"/>
                <a:sym typeface="Poppins"/>
              </a:rPr>
              <a:t>Leads to severe tissue damage and high mortality rates in infected oysters.</a:t>
            </a:r>
          </a:p>
          <a:p>
            <a:pPr marL="604519" lvl="1" indent="-302260" algn="l">
              <a:lnSpc>
                <a:spcPts val="3919"/>
              </a:lnSpc>
              <a:spcBef>
                <a:spcPct val="0"/>
              </a:spcBef>
              <a:buFont typeface="Arial"/>
              <a:buChar char="•"/>
            </a:pPr>
            <a:r>
              <a:rPr lang="en-US" sz="2799" dirty="0">
                <a:solidFill>
                  <a:srgbClr val="3C7FC0"/>
                </a:solidFill>
                <a:latin typeface="Poppins"/>
                <a:ea typeface="Poppins"/>
                <a:cs typeface="Poppins"/>
                <a:sym typeface="Poppins"/>
              </a:rPr>
              <a:t>Early and accurate detection is the only way to manage its spread and protect the industry.</a:t>
            </a:r>
          </a:p>
        </p:txBody>
      </p:sp>
      <p:grpSp>
        <p:nvGrpSpPr>
          <p:cNvPr id="14" name="Group 13">
            <a:extLst>
              <a:ext uri="{FF2B5EF4-FFF2-40B4-BE49-F238E27FC236}">
                <a16:creationId xmlns:a16="http://schemas.microsoft.com/office/drawing/2014/main" id="{9E06355B-308A-CE11-0A3C-6515DCF2F14E}"/>
              </a:ext>
            </a:extLst>
          </p:cNvPr>
          <p:cNvGrpSpPr/>
          <p:nvPr/>
        </p:nvGrpSpPr>
        <p:grpSpPr>
          <a:xfrm>
            <a:off x="13192057" y="575798"/>
            <a:ext cx="3924486" cy="9383515"/>
            <a:chOff x="13192057" y="575798"/>
            <a:chExt cx="3924486" cy="9383515"/>
          </a:xfrm>
        </p:grpSpPr>
        <p:sp>
          <p:nvSpPr>
            <p:cNvPr id="6" name="Freeform 6"/>
            <p:cNvSpPr/>
            <p:nvPr/>
          </p:nvSpPr>
          <p:spPr>
            <a:xfrm>
              <a:off x="13192057" y="5371774"/>
              <a:ext cx="3924486" cy="4038927"/>
            </a:xfrm>
            <a:custGeom>
              <a:avLst/>
              <a:gdLst/>
              <a:ahLst/>
              <a:cxnLst/>
              <a:rect l="l" t="t" r="r" b="b"/>
              <a:pathLst>
                <a:path w="3924486" h="4401205">
                  <a:moveTo>
                    <a:pt x="0" y="0"/>
                  </a:moveTo>
                  <a:lnTo>
                    <a:pt x="3924486" y="0"/>
                  </a:lnTo>
                  <a:lnTo>
                    <a:pt x="3924486" y="4401205"/>
                  </a:lnTo>
                  <a:lnTo>
                    <a:pt x="0" y="4401205"/>
                  </a:lnTo>
                  <a:lnTo>
                    <a:pt x="0" y="0"/>
                  </a:lnTo>
                  <a:close/>
                </a:path>
              </a:pathLst>
            </a:custGeom>
            <a:blipFill>
              <a:blip r:embed="rId3"/>
              <a:stretch>
                <a:fillRect l="-77927" t="-9836" r="-11906" b="21"/>
              </a:stretch>
            </a:blipFill>
          </p:spPr>
          <p:txBody>
            <a:bodyPr/>
            <a:lstStyle/>
            <a:p>
              <a:endParaRPr lang="en-US"/>
            </a:p>
          </p:txBody>
        </p:sp>
        <p:sp>
          <p:nvSpPr>
            <p:cNvPr id="7" name="Freeform 7"/>
            <p:cNvSpPr/>
            <p:nvPr/>
          </p:nvSpPr>
          <p:spPr>
            <a:xfrm>
              <a:off x="13192057" y="575798"/>
              <a:ext cx="3924486" cy="4795977"/>
            </a:xfrm>
            <a:custGeom>
              <a:avLst/>
              <a:gdLst/>
              <a:ahLst/>
              <a:cxnLst/>
              <a:rect l="l" t="t" r="r" b="b"/>
              <a:pathLst>
                <a:path w="3924486" h="4795977">
                  <a:moveTo>
                    <a:pt x="0" y="0"/>
                  </a:moveTo>
                  <a:lnTo>
                    <a:pt x="3924486" y="0"/>
                  </a:lnTo>
                  <a:lnTo>
                    <a:pt x="3924486" y="4795976"/>
                  </a:lnTo>
                  <a:lnTo>
                    <a:pt x="0" y="4795976"/>
                  </a:lnTo>
                  <a:lnTo>
                    <a:pt x="0" y="0"/>
                  </a:lnTo>
                  <a:close/>
                </a:path>
              </a:pathLst>
            </a:custGeom>
            <a:blipFill>
              <a:blip r:embed="rId4"/>
              <a:stretch>
                <a:fillRect l="-9376" t="23" b="-1012"/>
              </a:stretch>
            </a:blipFill>
          </p:spPr>
          <p:txBody>
            <a:bodyPr/>
            <a:lstStyle/>
            <a:p>
              <a:endParaRPr lang="en-US"/>
            </a:p>
          </p:txBody>
        </p:sp>
        <p:sp>
          <p:nvSpPr>
            <p:cNvPr id="10" name="TextBox 10"/>
            <p:cNvSpPr txBox="1"/>
            <p:nvPr/>
          </p:nvSpPr>
          <p:spPr>
            <a:xfrm>
              <a:off x="13257579" y="9582287"/>
              <a:ext cx="3793442" cy="377026"/>
            </a:xfrm>
            <a:prstGeom prst="rect">
              <a:avLst/>
            </a:prstGeom>
          </p:spPr>
          <p:txBody>
            <a:bodyPr wrap="square" lIns="0" tIns="0" rIns="0" bIns="0" rtlCol="0" anchor="t">
              <a:spAutoFit/>
            </a:bodyPr>
            <a:lstStyle/>
            <a:p>
              <a:pPr algn="ctr">
                <a:lnSpc>
                  <a:spcPts val="2800"/>
                </a:lnSpc>
                <a:spcBef>
                  <a:spcPct val="0"/>
                </a:spcBef>
              </a:pPr>
              <a:r>
                <a:rPr lang="en-US" sz="2800" b="1" dirty="0">
                  <a:solidFill>
                    <a:srgbClr val="7BA5CD"/>
                  </a:solidFill>
                  <a:latin typeface="Poppins Bold"/>
                  <a:ea typeface="Poppins Bold"/>
                  <a:cs typeface="Poppins Bold"/>
                  <a:sym typeface="Poppins Bold"/>
                </a:rPr>
                <a:t>MSX-Infected Tissue</a:t>
              </a:r>
            </a:p>
          </p:txBody>
        </p:sp>
      </p:grpSp>
      <p:grpSp>
        <p:nvGrpSpPr>
          <p:cNvPr id="13" name="Group 12">
            <a:extLst>
              <a:ext uri="{FF2B5EF4-FFF2-40B4-BE49-F238E27FC236}">
                <a16:creationId xmlns:a16="http://schemas.microsoft.com/office/drawing/2014/main" id="{EBF85291-79F2-30F0-978B-84690F1BB671}"/>
              </a:ext>
            </a:extLst>
          </p:cNvPr>
          <p:cNvGrpSpPr/>
          <p:nvPr/>
        </p:nvGrpSpPr>
        <p:grpSpPr>
          <a:xfrm>
            <a:off x="8382000" y="575798"/>
            <a:ext cx="4698609" cy="9388831"/>
            <a:chOff x="8382000" y="575798"/>
            <a:chExt cx="4698609" cy="9388831"/>
          </a:xfrm>
        </p:grpSpPr>
        <p:sp>
          <p:nvSpPr>
            <p:cNvPr id="4" name="Freeform 4"/>
            <p:cNvSpPr/>
            <p:nvPr/>
          </p:nvSpPr>
          <p:spPr>
            <a:xfrm>
              <a:off x="8743972" y="5330653"/>
              <a:ext cx="3986939" cy="4080048"/>
            </a:xfrm>
            <a:custGeom>
              <a:avLst/>
              <a:gdLst/>
              <a:ahLst/>
              <a:cxnLst/>
              <a:rect l="l" t="t" r="r" b="b"/>
              <a:pathLst>
                <a:path w="3986939" h="4461917">
                  <a:moveTo>
                    <a:pt x="0" y="0"/>
                  </a:moveTo>
                  <a:lnTo>
                    <a:pt x="3986939" y="0"/>
                  </a:lnTo>
                  <a:lnTo>
                    <a:pt x="3986939" y="4461917"/>
                  </a:lnTo>
                  <a:lnTo>
                    <a:pt x="0" y="4461917"/>
                  </a:lnTo>
                  <a:lnTo>
                    <a:pt x="0" y="0"/>
                  </a:lnTo>
                  <a:close/>
                </a:path>
              </a:pathLst>
            </a:custGeom>
            <a:blipFill>
              <a:blip r:embed="rId5"/>
              <a:stretch>
                <a:fillRect l="-62039" t="-1775" r="-17134" b="-2090"/>
              </a:stretch>
            </a:blipFill>
          </p:spPr>
          <p:txBody>
            <a:bodyPr/>
            <a:lstStyle/>
            <a:p>
              <a:endParaRPr lang="en-US"/>
            </a:p>
          </p:txBody>
        </p:sp>
        <p:sp>
          <p:nvSpPr>
            <p:cNvPr id="5" name="Freeform 5"/>
            <p:cNvSpPr/>
            <p:nvPr/>
          </p:nvSpPr>
          <p:spPr>
            <a:xfrm>
              <a:off x="8743972" y="575798"/>
              <a:ext cx="3974666" cy="4795977"/>
            </a:xfrm>
            <a:custGeom>
              <a:avLst/>
              <a:gdLst/>
              <a:ahLst/>
              <a:cxnLst/>
              <a:rect l="l" t="t" r="r" b="b"/>
              <a:pathLst>
                <a:path w="3974666" h="4795977">
                  <a:moveTo>
                    <a:pt x="0" y="0"/>
                  </a:moveTo>
                  <a:lnTo>
                    <a:pt x="3974665" y="0"/>
                  </a:lnTo>
                  <a:lnTo>
                    <a:pt x="3974665" y="4795976"/>
                  </a:lnTo>
                  <a:lnTo>
                    <a:pt x="0" y="4795976"/>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8382000" y="9587603"/>
              <a:ext cx="4698609" cy="377026"/>
            </a:xfrm>
            <a:prstGeom prst="rect">
              <a:avLst/>
            </a:prstGeom>
          </p:spPr>
          <p:txBody>
            <a:bodyPr wrap="square" lIns="0" tIns="0" rIns="0" bIns="0" rtlCol="0" anchor="t">
              <a:spAutoFit/>
            </a:bodyPr>
            <a:lstStyle/>
            <a:p>
              <a:pPr algn="ctr">
                <a:lnSpc>
                  <a:spcPts val="2800"/>
                </a:lnSpc>
                <a:spcBef>
                  <a:spcPct val="0"/>
                </a:spcBef>
              </a:pPr>
              <a:r>
                <a:rPr lang="en-US" sz="2800" b="1" dirty="0">
                  <a:solidFill>
                    <a:srgbClr val="7BA5CD"/>
                  </a:solidFill>
                  <a:latin typeface="Poppins Bold"/>
                  <a:ea typeface="Poppins Bold"/>
                  <a:cs typeface="Poppins Bold"/>
                  <a:sym typeface="Poppins Bold"/>
                </a:rPr>
                <a:t>Healthy Oyster Tissue</a:t>
              </a: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1" accel="50000" decel="50000" fill="hold" nodeType="clickEffect">
                                  <p:stCondLst>
                                    <p:cond delay="0"/>
                                  </p:stCondLst>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par>
                                <p:cTn id="21" presetID="2" presetClass="exit" presetSubtype="1" accel="50000" decel="50000" fill="hold" nodeType="withEffect">
                                  <p:stCondLst>
                                    <p:cond delay="0"/>
                                  </p:stCondLst>
                                  <p:childTnLst>
                                    <p:anim calcmode="lin" valueType="num">
                                      <p:cBhvr additive="base">
                                        <p:cTn id="22" dur="500"/>
                                        <p:tgtEl>
                                          <p:spTgt spid="14"/>
                                        </p:tgtEl>
                                        <p:attrNameLst>
                                          <p:attrName>ppt_x</p:attrName>
                                        </p:attrNameLst>
                                      </p:cBhvr>
                                      <p:tavLst>
                                        <p:tav tm="0">
                                          <p:val>
                                            <p:strVal val="ppt_x"/>
                                          </p:val>
                                        </p:tav>
                                        <p:tav tm="100000">
                                          <p:val>
                                            <p:strVal val="ppt_x"/>
                                          </p:val>
                                        </p:tav>
                                      </p:tavLst>
                                    </p:anim>
                                    <p:anim calcmode="lin" valueType="num">
                                      <p:cBhvr additive="base">
                                        <p:cTn id="23" dur="500"/>
                                        <p:tgtEl>
                                          <p:spTgt spid="14"/>
                                        </p:tgtEl>
                                        <p:attrNameLst>
                                          <p:attrName>ppt_y</p:attrName>
                                        </p:attrNameLst>
                                      </p:cBhvr>
                                      <p:tavLst>
                                        <p:tav tm="0">
                                          <p:val>
                                            <p:strVal val="ppt_y"/>
                                          </p:val>
                                        </p:tav>
                                        <p:tav tm="100000">
                                          <p:val>
                                            <p:strVal val="0-ppt_h/2"/>
                                          </p:val>
                                        </p:tav>
                                      </p:tavLst>
                                    </p:anim>
                                    <p:set>
                                      <p:cBhvr>
                                        <p:cTn id="2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D74AC6-E314-5F72-9137-DF9835F3D72B}"/>
              </a:ext>
            </a:extLst>
          </p:cNvPr>
          <p:cNvGrpSpPr/>
          <p:nvPr/>
        </p:nvGrpSpPr>
        <p:grpSpPr>
          <a:xfrm>
            <a:off x="8526714" y="1868780"/>
            <a:ext cx="8732586" cy="7690861"/>
            <a:chOff x="8526714" y="1868780"/>
            <a:chExt cx="8732586" cy="7690861"/>
          </a:xfrm>
        </p:grpSpPr>
        <p:sp>
          <p:nvSpPr>
            <p:cNvPr id="3" name="Freeform 3"/>
            <p:cNvSpPr/>
            <p:nvPr/>
          </p:nvSpPr>
          <p:spPr>
            <a:xfrm>
              <a:off x="8526714" y="1868780"/>
              <a:ext cx="8732586" cy="6549440"/>
            </a:xfrm>
            <a:custGeom>
              <a:avLst/>
              <a:gdLst/>
              <a:ahLst/>
              <a:cxnLst/>
              <a:rect l="l" t="t" r="r" b="b"/>
              <a:pathLst>
                <a:path w="8732586" h="6549440">
                  <a:moveTo>
                    <a:pt x="0" y="0"/>
                  </a:moveTo>
                  <a:lnTo>
                    <a:pt x="8732586" y="0"/>
                  </a:lnTo>
                  <a:lnTo>
                    <a:pt x="8732586" y="6549440"/>
                  </a:lnTo>
                  <a:lnTo>
                    <a:pt x="0" y="654944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8526714" y="8801100"/>
              <a:ext cx="8732586" cy="758541"/>
            </a:xfrm>
            <a:prstGeom prst="rect">
              <a:avLst/>
            </a:prstGeom>
          </p:spPr>
          <p:txBody>
            <a:bodyPr wrap="square" lIns="0" tIns="0" rIns="0" bIns="0" rtlCol="0" anchor="t">
              <a:spAutoFit/>
            </a:bodyPr>
            <a:lstStyle/>
            <a:p>
              <a:pPr algn="ctr">
                <a:lnSpc>
                  <a:spcPts val="2940"/>
                </a:lnSpc>
                <a:spcBef>
                  <a:spcPct val="0"/>
                </a:spcBef>
              </a:pPr>
              <a:r>
                <a:rPr lang="en-US" sz="2800" b="1" dirty="0">
                  <a:solidFill>
                    <a:srgbClr val="7BA5CD"/>
                  </a:solidFill>
                  <a:latin typeface="Poppins Bold"/>
                  <a:ea typeface="Poppins Bold"/>
                  <a:cs typeface="Poppins Bold"/>
                  <a:sym typeface="Poppins Bold"/>
                </a:rPr>
                <a:t>MSX-infected oyster tissue, showing the inflammatory response caused by the disease.</a:t>
              </a:r>
            </a:p>
          </p:txBody>
        </p:sp>
      </p:grpSp>
      <p:sp>
        <p:nvSpPr>
          <p:cNvPr id="8" name="TextBox 2">
            <a:extLst>
              <a:ext uri="{FF2B5EF4-FFF2-40B4-BE49-F238E27FC236}">
                <a16:creationId xmlns:a16="http://schemas.microsoft.com/office/drawing/2014/main" id="{9204237F-2823-DF3B-9074-893B9120FB70}"/>
              </a:ext>
            </a:extLst>
          </p:cNvPr>
          <p:cNvSpPr txBox="1"/>
          <p:nvPr/>
        </p:nvSpPr>
        <p:spPr>
          <a:xfrm>
            <a:off x="457200" y="937731"/>
            <a:ext cx="8077200" cy="2021398"/>
          </a:xfrm>
          <a:prstGeom prst="rect">
            <a:avLst/>
          </a:prstGeom>
        </p:spPr>
        <p:txBody>
          <a:bodyPr wrap="square" lIns="0" tIns="0" rIns="0" bIns="0" rtlCol="0" anchor="t">
            <a:spAutoFit/>
          </a:bodyPr>
          <a:lstStyle/>
          <a:p>
            <a:pPr algn="l">
              <a:lnSpc>
                <a:spcPts val="7325"/>
              </a:lnSpc>
            </a:pPr>
            <a:r>
              <a:rPr lang="en-US" sz="8618" b="1" dirty="0">
                <a:solidFill>
                  <a:srgbClr val="3C7FC0"/>
                </a:solidFill>
                <a:latin typeface="Poppins Bold"/>
                <a:ea typeface="Poppins Bold"/>
                <a:cs typeface="Poppins Bold"/>
                <a:sym typeface="Poppins Bold"/>
              </a:rPr>
              <a:t>A Microscopic Threat</a:t>
            </a:r>
          </a:p>
        </p:txBody>
      </p:sp>
      <p:sp>
        <p:nvSpPr>
          <p:cNvPr id="9" name="TextBox 8">
            <a:extLst>
              <a:ext uri="{FF2B5EF4-FFF2-40B4-BE49-F238E27FC236}">
                <a16:creationId xmlns:a16="http://schemas.microsoft.com/office/drawing/2014/main" id="{E9092210-052B-BE33-F933-AB65DB124B67}"/>
              </a:ext>
            </a:extLst>
          </p:cNvPr>
          <p:cNvSpPr txBox="1"/>
          <p:nvPr/>
        </p:nvSpPr>
        <p:spPr>
          <a:xfrm>
            <a:off x="457200" y="2873404"/>
            <a:ext cx="5952163" cy="1133002"/>
          </a:xfrm>
          <a:prstGeom prst="rect">
            <a:avLst/>
          </a:prstGeom>
        </p:spPr>
        <p:txBody>
          <a:bodyPr wrap="square" lIns="0" tIns="0" rIns="0" bIns="0" rtlCol="0" anchor="t">
            <a:spAutoFit/>
          </a:bodyPr>
          <a:lstStyle/>
          <a:p>
            <a:pPr algn="l">
              <a:lnSpc>
                <a:spcPts val="4480"/>
              </a:lnSpc>
              <a:spcBef>
                <a:spcPct val="0"/>
              </a:spcBef>
            </a:pPr>
            <a:r>
              <a:rPr lang="en-US" sz="3200" b="1">
                <a:solidFill>
                  <a:srgbClr val="3C7FC0"/>
                </a:solidFill>
                <a:latin typeface="Poppins Bold"/>
                <a:ea typeface="Poppins Bold"/>
                <a:cs typeface="Poppins Bold"/>
                <a:sym typeface="Poppins Bold"/>
              </a:rPr>
              <a:t>The MSX Parasite (</a:t>
            </a:r>
            <a:r>
              <a:rPr lang="en-US" sz="3200" b="1" i="1">
                <a:solidFill>
                  <a:srgbClr val="3C7FC0"/>
                </a:solidFill>
                <a:latin typeface="Poppins Bold Italics"/>
                <a:ea typeface="Poppins Bold Italics"/>
                <a:cs typeface="Poppins Bold Italics"/>
                <a:sym typeface="Poppins Bold Italics"/>
              </a:rPr>
              <a:t>Haplosporidium Nelsoni</a:t>
            </a:r>
            <a:r>
              <a:rPr lang="en-US" sz="3200" b="1">
                <a:solidFill>
                  <a:srgbClr val="3C7FC0"/>
                </a:solidFill>
                <a:latin typeface="Poppins Bold"/>
                <a:ea typeface="Poppins Bold"/>
                <a:cs typeface="Poppins Bold"/>
                <a:sym typeface="Poppins Bold"/>
              </a:rPr>
              <a:t>)</a:t>
            </a:r>
          </a:p>
        </p:txBody>
      </p:sp>
      <p:sp>
        <p:nvSpPr>
          <p:cNvPr id="10" name="TextBox 9">
            <a:extLst>
              <a:ext uri="{FF2B5EF4-FFF2-40B4-BE49-F238E27FC236}">
                <a16:creationId xmlns:a16="http://schemas.microsoft.com/office/drawing/2014/main" id="{64053755-43F5-7AA1-0C0C-8A2FFEADFA62}"/>
              </a:ext>
            </a:extLst>
          </p:cNvPr>
          <p:cNvSpPr txBox="1"/>
          <p:nvPr/>
        </p:nvSpPr>
        <p:spPr>
          <a:xfrm>
            <a:off x="457200" y="4418379"/>
            <a:ext cx="6476807" cy="4483856"/>
          </a:xfrm>
          <a:prstGeom prst="rect">
            <a:avLst/>
          </a:prstGeom>
        </p:spPr>
        <p:txBody>
          <a:bodyPr wrap="square" lIns="0" tIns="0" rIns="0" bIns="0" rtlCol="0" anchor="t">
            <a:spAutoFit/>
          </a:bodyPr>
          <a:lstStyle/>
          <a:p>
            <a:pPr marL="604519" lvl="1" indent="-302260" algn="l">
              <a:lnSpc>
                <a:spcPts val="3919"/>
              </a:lnSpc>
              <a:buFont typeface="Arial"/>
              <a:buChar char="•"/>
            </a:pPr>
            <a:r>
              <a:rPr lang="en-US" sz="2799" dirty="0">
                <a:solidFill>
                  <a:srgbClr val="3C7FC0"/>
                </a:solidFill>
                <a:latin typeface="Poppins"/>
                <a:ea typeface="Poppins"/>
                <a:cs typeface="Poppins"/>
                <a:sym typeface="Poppins"/>
              </a:rPr>
              <a:t>A protozoan parasite that causes Multinucleated Sphere X (MSX) disease.</a:t>
            </a:r>
          </a:p>
          <a:p>
            <a:pPr marL="604519" lvl="1" indent="-302260" algn="l">
              <a:lnSpc>
                <a:spcPts val="3919"/>
              </a:lnSpc>
              <a:buFont typeface="Arial"/>
              <a:buChar char="•"/>
            </a:pPr>
            <a:r>
              <a:rPr lang="en-US" sz="2799" dirty="0">
                <a:solidFill>
                  <a:srgbClr val="3C7FC0"/>
                </a:solidFill>
                <a:latin typeface="Poppins"/>
                <a:ea typeface="Poppins"/>
                <a:cs typeface="Poppins"/>
                <a:sym typeface="Poppins"/>
              </a:rPr>
              <a:t>Leads to severe tissue damage and high mortality rates in infected oysters.</a:t>
            </a:r>
          </a:p>
          <a:p>
            <a:pPr marL="604519" lvl="1" indent="-302260" algn="l">
              <a:lnSpc>
                <a:spcPts val="3919"/>
              </a:lnSpc>
              <a:spcBef>
                <a:spcPct val="0"/>
              </a:spcBef>
              <a:buFont typeface="Arial"/>
              <a:buChar char="•"/>
            </a:pPr>
            <a:r>
              <a:rPr lang="en-US" sz="2799" dirty="0">
                <a:solidFill>
                  <a:srgbClr val="3C7FC0"/>
                </a:solidFill>
                <a:latin typeface="Poppins"/>
                <a:ea typeface="Poppins"/>
                <a:cs typeface="Poppins"/>
                <a:sym typeface="Poppins"/>
              </a:rPr>
              <a:t>Early and accurate detection is the only way to manage its spread and protect the industry.</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138000">
            <a:off x="-3522106" y="-188129"/>
            <a:ext cx="9987169" cy="10663258"/>
          </a:xfrm>
          <a:custGeom>
            <a:avLst/>
            <a:gdLst/>
            <a:ahLst/>
            <a:cxnLst/>
            <a:rect l="l" t="t" r="r" b="b"/>
            <a:pathLst>
              <a:path w="9987169" h="10663258">
                <a:moveTo>
                  <a:pt x="0" y="384545"/>
                </a:moveTo>
                <a:lnTo>
                  <a:pt x="9574334" y="0"/>
                </a:lnTo>
                <a:lnTo>
                  <a:pt x="9987169" y="10278713"/>
                </a:lnTo>
                <a:lnTo>
                  <a:pt x="412836" y="10663258"/>
                </a:lnTo>
                <a:lnTo>
                  <a:pt x="0" y="384545"/>
                </a:lnTo>
                <a:close/>
              </a:path>
            </a:pathLst>
          </a:custGeom>
          <a:blipFill>
            <a:blip r:embed="rId3"/>
            <a:stretch>
              <a:fillRect t="-7182" r="-71764"/>
            </a:stretch>
          </a:blipFill>
        </p:spPr>
        <p:txBody>
          <a:bodyPr/>
          <a:lstStyle/>
          <a:p>
            <a:endParaRPr lang="en-US"/>
          </a:p>
        </p:txBody>
      </p:sp>
      <p:sp>
        <p:nvSpPr>
          <p:cNvPr id="3" name="TextBox 3"/>
          <p:cNvSpPr txBox="1"/>
          <p:nvPr/>
        </p:nvSpPr>
        <p:spPr>
          <a:xfrm>
            <a:off x="7010400" y="914378"/>
            <a:ext cx="10268787" cy="2623567"/>
          </a:xfrm>
          <a:prstGeom prst="rect">
            <a:avLst/>
          </a:prstGeom>
        </p:spPr>
        <p:txBody>
          <a:bodyPr lIns="0" tIns="0" rIns="0" bIns="0" rtlCol="0" anchor="t">
            <a:spAutoFit/>
          </a:bodyPr>
          <a:lstStyle/>
          <a:p>
            <a:pPr marL="0" lvl="0" indent="0" algn="l">
              <a:lnSpc>
                <a:spcPts val="9672"/>
              </a:lnSpc>
            </a:pPr>
            <a:r>
              <a:rPr lang="en-US" sz="10400" b="1" u="none" strike="noStrike" spc="-104" dirty="0">
                <a:solidFill>
                  <a:srgbClr val="3C7FC0"/>
                </a:solidFill>
                <a:latin typeface="Poppins Bold"/>
                <a:ea typeface="Poppins Bold"/>
                <a:cs typeface="Poppins Bold"/>
                <a:sym typeface="Poppins Bold"/>
              </a:rPr>
              <a:t>The Diagnostic Front Line</a:t>
            </a:r>
          </a:p>
        </p:txBody>
      </p:sp>
      <p:sp>
        <p:nvSpPr>
          <p:cNvPr id="4" name="TextBox 4"/>
          <p:cNvSpPr txBox="1"/>
          <p:nvPr/>
        </p:nvSpPr>
        <p:spPr>
          <a:xfrm>
            <a:off x="7010400" y="3585570"/>
            <a:ext cx="7010878" cy="1112139"/>
          </a:xfrm>
          <a:prstGeom prst="rect">
            <a:avLst/>
          </a:prstGeom>
        </p:spPr>
        <p:txBody>
          <a:bodyPr lIns="0" tIns="0" rIns="0" bIns="0" rtlCol="0" anchor="t">
            <a:spAutoFit/>
          </a:bodyPr>
          <a:lstStyle/>
          <a:p>
            <a:pPr algn="l">
              <a:lnSpc>
                <a:spcPts val="4158"/>
              </a:lnSpc>
            </a:pPr>
            <a:r>
              <a:rPr lang="en-US" sz="4200" b="1">
                <a:solidFill>
                  <a:srgbClr val="3C7FC0"/>
                </a:solidFill>
                <a:latin typeface="Poppins Bold"/>
                <a:ea typeface="Poppins Bold"/>
                <a:cs typeface="Poppins Bold"/>
                <a:sym typeface="Poppins Bold"/>
              </a:rPr>
              <a:t>The Role of the Atlantic Veterinary College (AVC)</a:t>
            </a:r>
          </a:p>
        </p:txBody>
      </p:sp>
      <p:sp>
        <p:nvSpPr>
          <p:cNvPr id="5" name="TextBox 5"/>
          <p:cNvSpPr txBox="1"/>
          <p:nvPr/>
        </p:nvSpPr>
        <p:spPr>
          <a:xfrm>
            <a:off x="7333659" y="5281295"/>
            <a:ext cx="9348773" cy="3977005"/>
          </a:xfrm>
          <a:prstGeom prst="rect">
            <a:avLst/>
          </a:prstGeom>
        </p:spPr>
        <p:txBody>
          <a:bodyPr lIns="0" tIns="0" rIns="0" bIns="0" rtlCol="0" anchor="t">
            <a:spAutoFit/>
          </a:bodyPr>
          <a:lstStyle/>
          <a:p>
            <a:pPr marL="604519" lvl="1" indent="-302260" algn="l">
              <a:lnSpc>
                <a:spcPts val="3919"/>
              </a:lnSpc>
              <a:spcBef>
                <a:spcPct val="0"/>
              </a:spcBef>
              <a:buFont typeface="Arial"/>
              <a:buChar char="•"/>
            </a:pPr>
            <a:r>
              <a:rPr lang="en-US" sz="2799" u="none" strike="noStrike" dirty="0">
                <a:solidFill>
                  <a:srgbClr val="3C7FC0"/>
                </a:solidFill>
                <a:latin typeface="Poppins"/>
                <a:ea typeface="Poppins"/>
                <a:cs typeface="Poppins"/>
                <a:sym typeface="Poppins"/>
              </a:rPr>
              <a:t>The AVC is the primary </a:t>
            </a:r>
            <a:r>
              <a:rPr lang="en-US" sz="2799" u="none" strike="noStrike" dirty="0" err="1">
                <a:solidFill>
                  <a:srgbClr val="3C7FC0"/>
                </a:solidFill>
                <a:latin typeface="Poppins"/>
                <a:ea typeface="Poppins"/>
                <a:cs typeface="Poppins"/>
                <a:sym typeface="Poppins"/>
              </a:rPr>
              <a:t>centre</a:t>
            </a:r>
            <a:r>
              <a:rPr lang="en-US" sz="2799" u="none" strike="noStrike" dirty="0">
                <a:solidFill>
                  <a:srgbClr val="3C7FC0"/>
                </a:solidFill>
                <a:latin typeface="Poppins"/>
                <a:ea typeface="Poppins"/>
                <a:cs typeface="Poppins"/>
                <a:sym typeface="Poppins"/>
              </a:rPr>
              <a:t> for histology-based diagnosis in Atlantic Canada.</a:t>
            </a:r>
          </a:p>
          <a:p>
            <a:pPr marL="604519" lvl="1" indent="-302260" algn="l">
              <a:lnSpc>
                <a:spcPts val="3919"/>
              </a:lnSpc>
              <a:spcBef>
                <a:spcPct val="0"/>
              </a:spcBef>
              <a:buFont typeface="Arial"/>
              <a:buChar char="•"/>
            </a:pPr>
            <a:r>
              <a:rPr lang="en-US" sz="2799" u="none" strike="noStrike" dirty="0">
                <a:solidFill>
                  <a:srgbClr val="3C7FC0"/>
                </a:solidFill>
                <a:latin typeface="Poppins"/>
                <a:ea typeface="Poppins"/>
                <a:cs typeface="Poppins"/>
                <a:sym typeface="Poppins"/>
              </a:rPr>
              <a:t>Histology is the gold standard for assessing disease severity, unlike other methods (e.g., PCR).</a:t>
            </a:r>
          </a:p>
          <a:p>
            <a:pPr marL="604519" lvl="1" indent="-302260" algn="l">
              <a:lnSpc>
                <a:spcPts val="3919"/>
              </a:lnSpc>
              <a:spcBef>
                <a:spcPct val="0"/>
              </a:spcBef>
              <a:buFont typeface="Arial"/>
              <a:buChar char="•"/>
            </a:pPr>
            <a:r>
              <a:rPr lang="en-US" sz="2799" u="none" strike="noStrike" dirty="0">
                <a:solidFill>
                  <a:srgbClr val="3C7FC0"/>
                </a:solidFill>
                <a:latin typeface="Poppins"/>
                <a:ea typeface="Poppins"/>
                <a:cs typeface="Poppins"/>
                <a:sym typeface="Poppins"/>
              </a:rPr>
              <a:t>Diagnosis relies on manual slide review by a small number of trained pathologists.</a:t>
            </a:r>
          </a:p>
          <a:p>
            <a:pPr marL="604519" lvl="1" indent="-302260" algn="l">
              <a:lnSpc>
                <a:spcPts val="3919"/>
              </a:lnSpc>
              <a:spcBef>
                <a:spcPct val="0"/>
              </a:spcBef>
              <a:buFont typeface="Arial"/>
              <a:buChar char="•"/>
            </a:pPr>
            <a:r>
              <a:rPr lang="en-US" sz="2799" u="none" strike="noStrike" dirty="0">
                <a:solidFill>
                  <a:srgbClr val="3C7FC0"/>
                </a:solidFill>
                <a:latin typeface="Poppins"/>
                <a:ea typeface="Poppins"/>
                <a:cs typeface="Poppins"/>
                <a:sym typeface="Poppins"/>
              </a:rPr>
              <a:t>This process is time-consuming, costly, and creates a significant workflow bottleneck.</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6" name="AutoShape 6"/>
          <p:cNvSpPr/>
          <p:nvPr/>
        </p:nvSpPr>
        <p:spPr>
          <a:xfrm>
            <a:off x="4573386" y="4458205"/>
            <a:ext cx="1534152" cy="711472"/>
          </a:xfrm>
          <a:prstGeom prst="line">
            <a:avLst/>
          </a:prstGeom>
          <a:ln w="142875" cap="rnd">
            <a:solidFill>
              <a:srgbClr val="3C7FC0"/>
            </a:solidFill>
            <a:prstDash val="solid"/>
            <a:headEnd type="none" w="sm" len="sm"/>
            <a:tailEnd type="arrow" w="med" len="sm"/>
          </a:ln>
        </p:spPr>
        <p:txBody>
          <a:bodyPr/>
          <a:lstStyle/>
          <a:p>
            <a:endParaRPr lang="en-US"/>
          </a:p>
        </p:txBody>
      </p:sp>
      <p:grpSp>
        <p:nvGrpSpPr>
          <p:cNvPr id="23" name="Group 22">
            <a:extLst>
              <a:ext uri="{FF2B5EF4-FFF2-40B4-BE49-F238E27FC236}">
                <a16:creationId xmlns:a16="http://schemas.microsoft.com/office/drawing/2014/main" id="{05CC6057-EE86-0F44-46D9-95B3382E5982}"/>
              </a:ext>
            </a:extLst>
          </p:cNvPr>
          <p:cNvGrpSpPr/>
          <p:nvPr/>
        </p:nvGrpSpPr>
        <p:grpSpPr>
          <a:xfrm>
            <a:off x="1121527" y="2574388"/>
            <a:ext cx="3150870" cy="3132247"/>
            <a:chOff x="1121527" y="2574388"/>
            <a:chExt cx="3150870" cy="3132247"/>
          </a:xfrm>
        </p:grpSpPr>
        <p:sp>
          <p:nvSpPr>
            <p:cNvPr id="2" name="Freeform 2"/>
            <p:cNvSpPr/>
            <p:nvPr/>
          </p:nvSpPr>
          <p:spPr>
            <a:xfrm>
              <a:off x="1121527" y="2574388"/>
              <a:ext cx="3134464" cy="2366521"/>
            </a:xfrm>
            <a:custGeom>
              <a:avLst/>
              <a:gdLst/>
              <a:ahLst/>
              <a:cxnLst/>
              <a:rect l="l" t="t" r="r" b="b"/>
              <a:pathLst>
                <a:path w="3134464" h="2366521">
                  <a:moveTo>
                    <a:pt x="0" y="0"/>
                  </a:moveTo>
                  <a:lnTo>
                    <a:pt x="3134465" y="0"/>
                  </a:lnTo>
                  <a:lnTo>
                    <a:pt x="3134465" y="2366521"/>
                  </a:lnTo>
                  <a:lnTo>
                    <a:pt x="0" y="2366521"/>
                  </a:lnTo>
                  <a:lnTo>
                    <a:pt x="0" y="0"/>
                  </a:lnTo>
                  <a:close/>
                </a:path>
              </a:pathLst>
            </a:custGeom>
            <a:blipFill>
              <a:blip r:embed="rId3"/>
              <a:stretch>
                <a:fillRect/>
              </a:stretch>
            </a:blipFill>
          </p:spPr>
          <p:txBody>
            <a:bodyPr/>
            <a:lstStyle/>
            <a:p>
              <a:endParaRPr lang="en-US"/>
            </a:p>
          </p:txBody>
        </p:sp>
        <p:sp>
          <p:nvSpPr>
            <p:cNvPr id="16" name="TextBox 16"/>
            <p:cNvSpPr txBox="1"/>
            <p:nvPr/>
          </p:nvSpPr>
          <p:spPr>
            <a:xfrm>
              <a:off x="1121527" y="5196730"/>
              <a:ext cx="3150870" cy="509905"/>
            </a:xfrm>
            <a:prstGeom prst="rect">
              <a:avLst/>
            </a:prstGeom>
          </p:spPr>
          <p:txBody>
            <a:bodyPr lIns="0" tIns="0" rIns="0" bIns="0" rtlCol="0" anchor="t">
              <a:spAutoFit/>
            </a:bodyPr>
            <a:lstStyle/>
            <a:p>
              <a:pPr algn="ctr">
                <a:lnSpc>
                  <a:spcPts val="3919"/>
                </a:lnSpc>
                <a:spcBef>
                  <a:spcPct val="0"/>
                </a:spcBef>
              </a:pPr>
              <a:r>
                <a:rPr lang="en-US" sz="2799" b="1" dirty="0">
                  <a:solidFill>
                    <a:srgbClr val="7BA5CD"/>
                  </a:solidFill>
                  <a:latin typeface="Poppins Bold"/>
                  <a:ea typeface="Poppins Bold"/>
                  <a:cs typeface="Poppins Bold"/>
                  <a:sym typeface="Poppins Bold"/>
                </a:rPr>
                <a:t>Oyster Collection</a:t>
              </a:r>
            </a:p>
          </p:txBody>
        </p:sp>
      </p:grpSp>
      <p:grpSp>
        <p:nvGrpSpPr>
          <p:cNvPr id="24" name="Group 23">
            <a:extLst>
              <a:ext uri="{FF2B5EF4-FFF2-40B4-BE49-F238E27FC236}">
                <a16:creationId xmlns:a16="http://schemas.microsoft.com/office/drawing/2014/main" id="{74D824F0-E313-A1B9-16A8-2AF1FD2A09F0}"/>
              </a:ext>
            </a:extLst>
          </p:cNvPr>
          <p:cNvGrpSpPr/>
          <p:nvPr/>
        </p:nvGrpSpPr>
        <p:grpSpPr>
          <a:xfrm>
            <a:off x="6625370" y="4013051"/>
            <a:ext cx="3149918" cy="3492841"/>
            <a:chOff x="6625370" y="4013051"/>
            <a:chExt cx="3149918" cy="3492841"/>
          </a:xfrm>
        </p:grpSpPr>
        <p:grpSp>
          <p:nvGrpSpPr>
            <p:cNvPr id="3" name="Group 3"/>
            <p:cNvGrpSpPr/>
            <p:nvPr/>
          </p:nvGrpSpPr>
          <p:grpSpPr>
            <a:xfrm>
              <a:off x="6625370" y="4889320"/>
              <a:ext cx="2764700" cy="1634629"/>
              <a:chOff x="0" y="0"/>
              <a:chExt cx="3686267" cy="2179505"/>
            </a:xfrm>
          </p:grpSpPr>
          <p:sp>
            <p:nvSpPr>
              <p:cNvPr id="4" name="Freeform 4"/>
              <p:cNvSpPr/>
              <p:nvPr/>
            </p:nvSpPr>
            <p:spPr>
              <a:xfrm>
                <a:off x="0" y="0"/>
                <a:ext cx="3686267" cy="2179505"/>
              </a:xfrm>
              <a:custGeom>
                <a:avLst/>
                <a:gdLst/>
                <a:ahLst/>
                <a:cxnLst/>
                <a:rect l="l" t="t" r="r" b="b"/>
                <a:pathLst>
                  <a:path w="3686267" h="2179505">
                    <a:moveTo>
                      <a:pt x="0" y="0"/>
                    </a:moveTo>
                    <a:lnTo>
                      <a:pt x="3686267" y="0"/>
                    </a:lnTo>
                    <a:lnTo>
                      <a:pt x="3686267" y="2179505"/>
                    </a:lnTo>
                    <a:lnTo>
                      <a:pt x="0" y="2179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3074288">
                <a:off x="1339568" y="864855"/>
                <a:ext cx="700123" cy="763077"/>
              </a:xfrm>
              <a:custGeom>
                <a:avLst/>
                <a:gdLst/>
                <a:ahLst/>
                <a:cxnLst/>
                <a:rect l="l" t="t" r="r" b="b"/>
                <a:pathLst>
                  <a:path w="700123" h="763077">
                    <a:moveTo>
                      <a:pt x="0" y="0"/>
                    </a:moveTo>
                    <a:lnTo>
                      <a:pt x="700122" y="0"/>
                    </a:lnTo>
                    <a:lnTo>
                      <a:pt x="700122" y="763076"/>
                    </a:lnTo>
                    <a:lnTo>
                      <a:pt x="0" y="763076"/>
                    </a:lnTo>
                    <a:lnTo>
                      <a:pt x="0" y="0"/>
                    </a:lnTo>
                    <a:close/>
                  </a:path>
                </a:pathLst>
              </a:custGeom>
              <a:blipFill>
                <a:blip r:embed="rId6"/>
                <a:stretch>
                  <a:fillRect/>
                </a:stretch>
              </a:blipFill>
            </p:spPr>
            <p:txBody>
              <a:bodyPr/>
              <a:lstStyle/>
              <a:p>
                <a:endParaRPr lang="en-US"/>
              </a:p>
            </p:txBody>
          </p:sp>
        </p:grpSp>
        <p:sp>
          <p:nvSpPr>
            <p:cNvPr id="7" name="Freeform 7"/>
            <p:cNvSpPr/>
            <p:nvPr/>
          </p:nvSpPr>
          <p:spPr>
            <a:xfrm rot="212508">
              <a:off x="6941046" y="4013051"/>
              <a:ext cx="1752543" cy="1641018"/>
            </a:xfrm>
            <a:custGeom>
              <a:avLst/>
              <a:gdLst/>
              <a:ahLst/>
              <a:cxnLst/>
              <a:rect l="l" t="t" r="r" b="b"/>
              <a:pathLst>
                <a:path w="1752543" h="1641018">
                  <a:moveTo>
                    <a:pt x="0" y="0"/>
                  </a:moveTo>
                  <a:lnTo>
                    <a:pt x="1752544" y="0"/>
                  </a:lnTo>
                  <a:lnTo>
                    <a:pt x="1752544" y="1641017"/>
                  </a:lnTo>
                  <a:lnTo>
                    <a:pt x="0" y="16410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8843068" y="4034727"/>
              <a:ext cx="714191" cy="2420986"/>
            </a:xfrm>
            <a:custGeom>
              <a:avLst/>
              <a:gdLst/>
              <a:ahLst/>
              <a:cxnLst/>
              <a:rect l="l" t="t" r="r" b="b"/>
              <a:pathLst>
                <a:path w="714191" h="2420986">
                  <a:moveTo>
                    <a:pt x="0" y="0"/>
                  </a:moveTo>
                  <a:lnTo>
                    <a:pt x="714191" y="0"/>
                  </a:lnTo>
                  <a:lnTo>
                    <a:pt x="714191" y="2420987"/>
                  </a:lnTo>
                  <a:lnTo>
                    <a:pt x="0" y="2420987"/>
                  </a:lnTo>
                  <a:lnTo>
                    <a:pt x="0" y="0"/>
                  </a:lnTo>
                  <a:close/>
                </a:path>
              </a:pathLst>
            </a:custGeom>
            <a:blipFill>
              <a:blip r:embed="rId9"/>
              <a:stretch>
                <a:fillRect/>
              </a:stretch>
            </a:blipFill>
          </p:spPr>
          <p:txBody>
            <a:bodyPr/>
            <a:lstStyle/>
            <a:p>
              <a:endParaRPr lang="en-US"/>
            </a:p>
          </p:txBody>
        </p:sp>
        <p:sp>
          <p:nvSpPr>
            <p:cNvPr id="17" name="TextBox 17"/>
            <p:cNvSpPr txBox="1"/>
            <p:nvPr/>
          </p:nvSpPr>
          <p:spPr>
            <a:xfrm>
              <a:off x="6625370" y="6995987"/>
              <a:ext cx="3149918" cy="509905"/>
            </a:xfrm>
            <a:prstGeom prst="rect">
              <a:avLst/>
            </a:prstGeom>
          </p:spPr>
          <p:txBody>
            <a:bodyPr lIns="0" tIns="0" rIns="0" bIns="0" rtlCol="0" anchor="t">
              <a:spAutoFit/>
            </a:bodyPr>
            <a:lstStyle/>
            <a:p>
              <a:pPr algn="ctr">
                <a:lnSpc>
                  <a:spcPts val="3919"/>
                </a:lnSpc>
                <a:spcBef>
                  <a:spcPct val="0"/>
                </a:spcBef>
              </a:pPr>
              <a:r>
                <a:rPr lang="en-US" sz="2799" b="1" dirty="0">
                  <a:solidFill>
                    <a:srgbClr val="7BA5CD"/>
                  </a:solidFill>
                  <a:latin typeface="Poppins Bold"/>
                  <a:ea typeface="Poppins Bold"/>
                  <a:cs typeface="Poppins Bold"/>
                  <a:sym typeface="Poppins Bold"/>
                </a:rPr>
                <a:t>Slide Preparation</a:t>
              </a:r>
            </a:p>
          </p:txBody>
        </p:sp>
      </p:grpSp>
      <p:grpSp>
        <p:nvGrpSpPr>
          <p:cNvPr id="25" name="Group 24">
            <a:extLst>
              <a:ext uri="{FF2B5EF4-FFF2-40B4-BE49-F238E27FC236}">
                <a16:creationId xmlns:a16="http://schemas.microsoft.com/office/drawing/2014/main" id="{E1ACDA49-9E96-4C88-E66B-09C4C3C930E5}"/>
              </a:ext>
            </a:extLst>
          </p:cNvPr>
          <p:cNvGrpSpPr/>
          <p:nvPr/>
        </p:nvGrpSpPr>
        <p:grpSpPr>
          <a:xfrm>
            <a:off x="11680390" y="5494629"/>
            <a:ext cx="5486083" cy="4413361"/>
            <a:chOff x="11680390" y="5494629"/>
            <a:chExt cx="5486083" cy="4413361"/>
          </a:xfrm>
        </p:grpSpPr>
        <p:grpSp>
          <p:nvGrpSpPr>
            <p:cNvPr id="9" name="Group 9"/>
            <p:cNvGrpSpPr/>
            <p:nvPr/>
          </p:nvGrpSpPr>
          <p:grpSpPr>
            <a:xfrm>
              <a:off x="11916143" y="5494629"/>
              <a:ext cx="3964287" cy="3647636"/>
              <a:chOff x="0" y="0"/>
              <a:chExt cx="5285716" cy="4863514"/>
            </a:xfrm>
          </p:grpSpPr>
          <p:sp>
            <p:nvSpPr>
              <p:cNvPr id="10" name="Freeform 10"/>
              <p:cNvSpPr/>
              <p:nvPr/>
            </p:nvSpPr>
            <p:spPr>
              <a:xfrm>
                <a:off x="2884497" y="0"/>
                <a:ext cx="2401219" cy="3501255"/>
              </a:xfrm>
              <a:custGeom>
                <a:avLst/>
                <a:gdLst/>
                <a:ahLst/>
                <a:cxnLst/>
                <a:rect l="l" t="t" r="r" b="b"/>
                <a:pathLst>
                  <a:path w="2401219" h="3501255">
                    <a:moveTo>
                      <a:pt x="0" y="0"/>
                    </a:moveTo>
                    <a:lnTo>
                      <a:pt x="2401219" y="0"/>
                    </a:lnTo>
                    <a:lnTo>
                      <a:pt x="2401219" y="3501255"/>
                    </a:lnTo>
                    <a:lnTo>
                      <a:pt x="0" y="3501255"/>
                    </a:lnTo>
                    <a:lnTo>
                      <a:pt x="0" y="0"/>
                    </a:lnTo>
                    <a:close/>
                  </a:path>
                </a:pathLst>
              </a:custGeom>
              <a:blipFill>
                <a:blip r:embed="rId10"/>
                <a:stretch>
                  <a:fillRect l="-60170" r="-101084" b="-48265"/>
                </a:stretch>
              </a:blipFill>
            </p:spPr>
            <p:txBody>
              <a:bodyPr/>
              <a:lstStyle/>
              <a:p>
                <a:endParaRPr lang="en-US"/>
              </a:p>
            </p:txBody>
          </p:sp>
          <p:sp>
            <p:nvSpPr>
              <p:cNvPr id="11" name="Freeform 11"/>
              <p:cNvSpPr/>
              <p:nvPr/>
            </p:nvSpPr>
            <p:spPr>
              <a:xfrm>
                <a:off x="0" y="2138996"/>
                <a:ext cx="3688011" cy="2724518"/>
              </a:xfrm>
              <a:custGeom>
                <a:avLst/>
                <a:gdLst/>
                <a:ahLst/>
                <a:cxnLst/>
                <a:rect l="l" t="t" r="r" b="b"/>
                <a:pathLst>
                  <a:path w="3688011" h="2724518">
                    <a:moveTo>
                      <a:pt x="0" y="0"/>
                    </a:moveTo>
                    <a:lnTo>
                      <a:pt x="3688011" y="0"/>
                    </a:lnTo>
                    <a:lnTo>
                      <a:pt x="3688011" y="2724518"/>
                    </a:lnTo>
                    <a:lnTo>
                      <a:pt x="0" y="2724518"/>
                    </a:lnTo>
                    <a:lnTo>
                      <a:pt x="0" y="0"/>
                    </a:lnTo>
                    <a:close/>
                  </a:path>
                </a:pathLst>
              </a:custGeom>
              <a:blipFill>
                <a:blip r:embed="rId11"/>
                <a:stretch>
                  <a:fillRect/>
                </a:stretch>
              </a:blipFill>
            </p:spPr>
            <p:txBody>
              <a:bodyPr/>
              <a:lstStyle/>
              <a:p>
                <a:endParaRPr lang="en-US"/>
              </a:p>
            </p:txBody>
          </p:sp>
          <p:sp>
            <p:nvSpPr>
              <p:cNvPr id="12" name="Freeform 12"/>
              <p:cNvSpPr/>
              <p:nvPr/>
            </p:nvSpPr>
            <p:spPr>
              <a:xfrm rot="-1262836">
                <a:off x="2048582" y="2310621"/>
                <a:ext cx="1186650" cy="1293352"/>
              </a:xfrm>
              <a:custGeom>
                <a:avLst/>
                <a:gdLst/>
                <a:ahLst/>
                <a:cxnLst/>
                <a:rect l="l" t="t" r="r" b="b"/>
                <a:pathLst>
                  <a:path w="1186650" h="1293352">
                    <a:moveTo>
                      <a:pt x="0" y="0"/>
                    </a:moveTo>
                    <a:lnTo>
                      <a:pt x="1186650" y="0"/>
                    </a:lnTo>
                    <a:lnTo>
                      <a:pt x="1186650" y="1293352"/>
                    </a:lnTo>
                    <a:lnTo>
                      <a:pt x="0" y="1293352"/>
                    </a:lnTo>
                    <a:lnTo>
                      <a:pt x="0" y="0"/>
                    </a:lnTo>
                    <a:close/>
                  </a:path>
                </a:pathLst>
              </a:custGeom>
              <a:blipFill>
                <a:blip r:embed="rId6"/>
                <a:stretch>
                  <a:fillRect/>
                </a:stretch>
              </a:blipFill>
            </p:spPr>
            <p:txBody>
              <a:bodyPr/>
              <a:lstStyle/>
              <a:p>
                <a:endParaRPr lang="en-US"/>
              </a:p>
            </p:txBody>
          </p:sp>
          <p:sp>
            <p:nvSpPr>
              <p:cNvPr id="13" name="Freeform 13"/>
              <p:cNvSpPr/>
              <p:nvPr/>
            </p:nvSpPr>
            <p:spPr>
              <a:xfrm>
                <a:off x="519334" y="3858968"/>
                <a:ext cx="910667" cy="538432"/>
              </a:xfrm>
              <a:custGeom>
                <a:avLst/>
                <a:gdLst/>
                <a:ahLst/>
                <a:cxnLst/>
                <a:rect l="l" t="t" r="r" b="b"/>
                <a:pathLst>
                  <a:path w="910667" h="538432">
                    <a:moveTo>
                      <a:pt x="0" y="0"/>
                    </a:moveTo>
                    <a:lnTo>
                      <a:pt x="910668" y="0"/>
                    </a:lnTo>
                    <a:lnTo>
                      <a:pt x="910668" y="538432"/>
                    </a:lnTo>
                    <a:lnTo>
                      <a:pt x="0" y="538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rot="-3074288">
                <a:off x="850266" y="4072625"/>
                <a:ext cx="172961" cy="188513"/>
              </a:xfrm>
              <a:custGeom>
                <a:avLst/>
                <a:gdLst/>
                <a:ahLst/>
                <a:cxnLst/>
                <a:rect l="l" t="t" r="r" b="b"/>
                <a:pathLst>
                  <a:path w="172961" h="188513">
                    <a:moveTo>
                      <a:pt x="0" y="0"/>
                    </a:moveTo>
                    <a:lnTo>
                      <a:pt x="172960" y="0"/>
                    </a:lnTo>
                    <a:lnTo>
                      <a:pt x="172960" y="188512"/>
                    </a:lnTo>
                    <a:lnTo>
                      <a:pt x="0" y="188512"/>
                    </a:lnTo>
                    <a:lnTo>
                      <a:pt x="0" y="0"/>
                    </a:lnTo>
                    <a:close/>
                  </a:path>
                </a:pathLst>
              </a:custGeom>
              <a:blipFill>
                <a:blip r:embed="rId6"/>
                <a:stretch>
                  <a:fillRect/>
                </a:stretch>
              </a:blipFill>
            </p:spPr>
            <p:txBody>
              <a:bodyPr/>
              <a:lstStyle/>
              <a:p>
                <a:endParaRPr lang="en-US"/>
              </a:p>
            </p:txBody>
          </p:sp>
        </p:grpSp>
        <p:sp>
          <p:nvSpPr>
            <p:cNvPr id="15" name="Freeform 15"/>
            <p:cNvSpPr/>
            <p:nvPr/>
          </p:nvSpPr>
          <p:spPr>
            <a:xfrm>
              <a:off x="16151497" y="7888388"/>
              <a:ext cx="766005" cy="1253877"/>
            </a:xfrm>
            <a:custGeom>
              <a:avLst/>
              <a:gdLst/>
              <a:ahLst/>
              <a:cxnLst/>
              <a:rect l="l" t="t" r="r" b="b"/>
              <a:pathLst>
                <a:path w="766005" h="1253877">
                  <a:moveTo>
                    <a:pt x="0" y="0"/>
                  </a:moveTo>
                  <a:lnTo>
                    <a:pt x="766004" y="0"/>
                  </a:lnTo>
                  <a:lnTo>
                    <a:pt x="766004" y="1253877"/>
                  </a:lnTo>
                  <a:lnTo>
                    <a:pt x="0" y="12538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TextBox 18"/>
            <p:cNvSpPr txBox="1"/>
            <p:nvPr/>
          </p:nvSpPr>
          <p:spPr>
            <a:xfrm>
              <a:off x="11680390" y="9398085"/>
              <a:ext cx="5486083" cy="509905"/>
            </a:xfrm>
            <a:prstGeom prst="rect">
              <a:avLst/>
            </a:prstGeom>
          </p:spPr>
          <p:txBody>
            <a:bodyPr lIns="0" tIns="0" rIns="0" bIns="0" rtlCol="0" anchor="t">
              <a:spAutoFit/>
            </a:bodyPr>
            <a:lstStyle/>
            <a:p>
              <a:pPr algn="ctr">
                <a:lnSpc>
                  <a:spcPts val="3919"/>
                </a:lnSpc>
                <a:spcBef>
                  <a:spcPct val="0"/>
                </a:spcBef>
              </a:pPr>
              <a:r>
                <a:rPr lang="en-US" sz="2799" b="1">
                  <a:solidFill>
                    <a:srgbClr val="7BA5CD"/>
                  </a:solidFill>
                  <a:latin typeface="Poppins Bold"/>
                  <a:ea typeface="Poppins Bold"/>
                  <a:cs typeface="Poppins Bold"/>
                  <a:sym typeface="Poppins Bold"/>
                </a:rPr>
                <a:t>Manual Review by Pathologist</a:t>
              </a:r>
            </a:p>
          </p:txBody>
        </p:sp>
      </p:grpSp>
      <p:sp>
        <p:nvSpPr>
          <p:cNvPr id="19" name="TextBox 19"/>
          <p:cNvSpPr txBox="1"/>
          <p:nvPr/>
        </p:nvSpPr>
        <p:spPr>
          <a:xfrm>
            <a:off x="2714608" y="334378"/>
            <a:ext cx="12858785" cy="867156"/>
          </a:xfrm>
          <a:prstGeom prst="rect">
            <a:avLst/>
          </a:prstGeom>
        </p:spPr>
        <p:txBody>
          <a:bodyPr lIns="0" tIns="0" rIns="0" bIns="0" rtlCol="0" anchor="t">
            <a:spAutoFit/>
          </a:bodyPr>
          <a:lstStyle/>
          <a:p>
            <a:pPr marL="0" lvl="0" indent="0" algn="just">
              <a:lnSpc>
                <a:spcPts val="5951"/>
              </a:lnSpc>
            </a:pPr>
            <a:r>
              <a:rPr lang="en-US" sz="6399" b="1" u="none" strike="noStrike" spc="-63">
                <a:solidFill>
                  <a:srgbClr val="3C7FC0"/>
                </a:solidFill>
                <a:latin typeface="Poppins Bold"/>
                <a:ea typeface="Poppins Bold"/>
                <a:cs typeface="Poppins Bold"/>
                <a:sym typeface="Poppins Bold"/>
              </a:rPr>
              <a:t>The Histopathology Workflow</a:t>
            </a:r>
          </a:p>
        </p:txBody>
      </p:sp>
      <p:sp>
        <p:nvSpPr>
          <p:cNvPr id="20" name="TextBox 20"/>
          <p:cNvSpPr txBox="1"/>
          <p:nvPr/>
        </p:nvSpPr>
        <p:spPr>
          <a:xfrm>
            <a:off x="2714608" y="1460344"/>
            <a:ext cx="12858785" cy="485394"/>
          </a:xfrm>
          <a:prstGeom prst="rect">
            <a:avLst/>
          </a:prstGeom>
        </p:spPr>
        <p:txBody>
          <a:bodyPr lIns="0" tIns="0" rIns="0" bIns="0" rtlCol="0" anchor="t">
            <a:spAutoFit/>
          </a:bodyPr>
          <a:lstStyle/>
          <a:p>
            <a:pPr marL="0" lvl="0" indent="0" algn="ctr">
              <a:lnSpc>
                <a:spcPts val="3348"/>
              </a:lnSpc>
            </a:pPr>
            <a:r>
              <a:rPr lang="en-US" sz="3600" b="1" spc="-36">
                <a:solidFill>
                  <a:srgbClr val="3C7FC0"/>
                </a:solidFill>
                <a:latin typeface="Poppins Bold"/>
                <a:ea typeface="Poppins Bold"/>
                <a:cs typeface="Poppins Bold"/>
                <a:sym typeface="Poppins Bold"/>
              </a:rPr>
              <a:t>The Current Manual Workflow</a:t>
            </a:r>
          </a:p>
        </p:txBody>
      </p:sp>
      <p:sp>
        <p:nvSpPr>
          <p:cNvPr id="21" name="TextBox 21"/>
          <p:cNvSpPr txBox="1"/>
          <p:nvPr/>
        </p:nvSpPr>
        <p:spPr>
          <a:xfrm>
            <a:off x="12441288" y="3642995"/>
            <a:ext cx="3964287" cy="1500505"/>
          </a:xfrm>
          <a:prstGeom prst="rect">
            <a:avLst/>
          </a:prstGeom>
        </p:spPr>
        <p:txBody>
          <a:bodyPr lIns="0" tIns="0" rIns="0" bIns="0" rtlCol="0" anchor="t">
            <a:spAutoFit/>
          </a:bodyPr>
          <a:lstStyle/>
          <a:p>
            <a:pPr algn="ctr">
              <a:lnSpc>
                <a:spcPts val="3919"/>
              </a:lnSpc>
              <a:spcBef>
                <a:spcPct val="0"/>
              </a:spcBef>
            </a:pPr>
            <a:r>
              <a:rPr lang="en-US" sz="2799">
                <a:solidFill>
                  <a:srgbClr val="7BA5CD"/>
                </a:solidFill>
                <a:latin typeface="Poppins"/>
                <a:ea typeface="Poppins"/>
                <a:cs typeface="Poppins"/>
                <a:sym typeface="Poppins"/>
              </a:rPr>
              <a:t>Time-intensive, requires training, creates bottleneck.</a:t>
            </a:r>
          </a:p>
        </p:txBody>
      </p:sp>
      <p:sp>
        <p:nvSpPr>
          <p:cNvPr id="22" name="AutoShape 22"/>
          <p:cNvSpPr/>
          <p:nvPr/>
        </p:nvSpPr>
        <p:spPr>
          <a:xfrm>
            <a:off x="10351937" y="6729612"/>
            <a:ext cx="1534152" cy="711472"/>
          </a:xfrm>
          <a:prstGeom prst="line">
            <a:avLst/>
          </a:prstGeom>
          <a:ln w="142875" cap="rnd">
            <a:solidFill>
              <a:srgbClr val="3C7FC0"/>
            </a:solidFill>
            <a:prstDash val="solid"/>
            <a:headEnd type="none" w="sm" len="sm"/>
            <a:tailEnd type="arrow" w="med" len="sm"/>
          </a:ln>
        </p:spPr>
        <p:txBody>
          <a:bodyPr/>
          <a:lstStyle/>
          <a:p>
            <a:endParaRPr lang="en-US"/>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accel="50000" decel="5000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accel="50000" decel="5000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accel="50000" decel="5000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accel="50000" decel="5000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1+#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12" name="TextBox 12"/>
          <p:cNvSpPr txBox="1"/>
          <p:nvPr/>
        </p:nvSpPr>
        <p:spPr>
          <a:xfrm>
            <a:off x="1091686" y="570132"/>
            <a:ext cx="16104629" cy="976834"/>
          </a:xfrm>
          <a:prstGeom prst="rect">
            <a:avLst/>
          </a:prstGeom>
        </p:spPr>
        <p:txBody>
          <a:bodyPr lIns="0" tIns="0" rIns="0" bIns="0" rtlCol="0" anchor="t">
            <a:spAutoFit/>
          </a:bodyPr>
          <a:lstStyle/>
          <a:p>
            <a:pPr algn="ctr">
              <a:lnSpc>
                <a:spcPts val="6476"/>
              </a:lnSpc>
            </a:pPr>
            <a:r>
              <a:rPr lang="en-US" sz="7618" b="1">
                <a:solidFill>
                  <a:srgbClr val="3C7FC0"/>
                </a:solidFill>
                <a:latin typeface="Poppins Bold"/>
                <a:ea typeface="Poppins Bold"/>
                <a:cs typeface="Poppins Bold"/>
                <a:sym typeface="Poppins Bold"/>
              </a:rPr>
              <a:t>A Fundamental Domain Shift</a:t>
            </a:r>
          </a:p>
        </p:txBody>
      </p:sp>
      <p:sp>
        <p:nvSpPr>
          <p:cNvPr id="13" name="TextBox 13"/>
          <p:cNvSpPr txBox="1"/>
          <p:nvPr/>
        </p:nvSpPr>
        <p:spPr>
          <a:xfrm>
            <a:off x="5419424" y="1458622"/>
            <a:ext cx="7449151" cy="717550"/>
          </a:xfrm>
          <a:prstGeom prst="rect">
            <a:avLst/>
          </a:prstGeom>
        </p:spPr>
        <p:txBody>
          <a:bodyPr lIns="0" tIns="0" rIns="0" bIns="0" rtlCol="0" anchor="t">
            <a:spAutoFit/>
          </a:bodyPr>
          <a:lstStyle/>
          <a:p>
            <a:pPr algn="ctr">
              <a:lnSpc>
                <a:spcPts val="5599"/>
              </a:lnSpc>
              <a:spcBef>
                <a:spcPct val="0"/>
              </a:spcBef>
            </a:pPr>
            <a:r>
              <a:rPr lang="en-US" sz="3999" b="1">
                <a:solidFill>
                  <a:srgbClr val="3C7FC0"/>
                </a:solidFill>
                <a:latin typeface="Poppins Bold"/>
                <a:ea typeface="Poppins Bold"/>
                <a:cs typeface="Poppins Bold"/>
                <a:sym typeface="Poppins Bold"/>
              </a:rPr>
              <a:t>Why Medical AI Models Fail</a:t>
            </a:r>
          </a:p>
        </p:txBody>
      </p:sp>
      <p:sp>
        <p:nvSpPr>
          <p:cNvPr id="14" name="TextBox 14"/>
          <p:cNvSpPr txBox="1"/>
          <p:nvPr/>
        </p:nvSpPr>
        <p:spPr>
          <a:xfrm>
            <a:off x="3200400" y="8291696"/>
            <a:ext cx="11887200" cy="1133580"/>
          </a:xfrm>
          <a:prstGeom prst="rect">
            <a:avLst/>
          </a:prstGeom>
        </p:spPr>
        <p:txBody>
          <a:bodyPr wrap="square" lIns="0" tIns="0" rIns="0" bIns="0" rtlCol="0" anchor="t">
            <a:spAutoFit/>
          </a:bodyPr>
          <a:lstStyle/>
          <a:p>
            <a:pPr algn="ctr">
              <a:lnSpc>
                <a:spcPts val="4501"/>
              </a:lnSpc>
            </a:pPr>
            <a:r>
              <a:rPr lang="en-US" sz="3215" dirty="0">
                <a:solidFill>
                  <a:srgbClr val="7BA5CD"/>
                </a:solidFill>
                <a:latin typeface="Poppins"/>
                <a:ea typeface="Poppins"/>
                <a:cs typeface="Poppins"/>
                <a:sym typeface="Poppins"/>
              </a:rPr>
              <a:t>Medical AI learns from </a:t>
            </a:r>
            <a:r>
              <a:rPr lang="en-US" sz="3215" b="1" dirty="0">
                <a:solidFill>
                  <a:srgbClr val="7BA5CD"/>
                </a:solidFill>
                <a:latin typeface="Poppins Bold"/>
                <a:ea typeface="Poppins Bold"/>
                <a:cs typeface="Poppins Bold"/>
                <a:sym typeface="Poppins Bold"/>
              </a:rPr>
              <a:t>small tissue biopsies</a:t>
            </a:r>
            <a:r>
              <a:rPr lang="en-US" sz="3215" dirty="0">
                <a:solidFill>
                  <a:srgbClr val="7BA5CD"/>
                </a:solidFill>
                <a:latin typeface="Poppins"/>
                <a:ea typeface="Poppins"/>
                <a:cs typeface="Poppins"/>
                <a:sym typeface="Poppins"/>
              </a:rPr>
              <a:t>. </a:t>
            </a:r>
            <a:br>
              <a:rPr lang="en-US" sz="3215" dirty="0">
                <a:solidFill>
                  <a:srgbClr val="7BA5CD"/>
                </a:solidFill>
                <a:latin typeface="Poppins"/>
                <a:ea typeface="Poppins"/>
                <a:cs typeface="Poppins"/>
                <a:sym typeface="Poppins"/>
              </a:rPr>
            </a:br>
            <a:r>
              <a:rPr lang="en-US" sz="3215" dirty="0">
                <a:solidFill>
                  <a:srgbClr val="7BA5CD"/>
                </a:solidFill>
                <a:latin typeface="Poppins"/>
                <a:ea typeface="Poppins"/>
                <a:cs typeface="Poppins"/>
                <a:sym typeface="Poppins"/>
              </a:rPr>
              <a:t>Our project analyzes a </a:t>
            </a:r>
            <a:r>
              <a:rPr lang="en-US" sz="3215" b="1" dirty="0">
                <a:solidFill>
                  <a:srgbClr val="7BA5CD"/>
                </a:solidFill>
                <a:latin typeface="Poppins Bold"/>
                <a:ea typeface="Poppins Bold"/>
                <a:cs typeface="Poppins Bold"/>
                <a:sym typeface="Poppins Bold"/>
              </a:rPr>
              <a:t>whole organism</a:t>
            </a:r>
            <a:r>
              <a:rPr lang="en-US" sz="3215" dirty="0">
                <a:solidFill>
                  <a:srgbClr val="7BA5CD"/>
                </a:solidFill>
                <a:latin typeface="Poppins"/>
                <a:ea typeface="Poppins"/>
                <a:cs typeface="Poppins"/>
                <a:sym typeface="Poppins"/>
              </a:rPr>
              <a:t> cross-section.</a:t>
            </a:r>
          </a:p>
        </p:txBody>
      </p:sp>
      <p:grpSp>
        <p:nvGrpSpPr>
          <p:cNvPr id="20" name="Group 19">
            <a:extLst>
              <a:ext uri="{FF2B5EF4-FFF2-40B4-BE49-F238E27FC236}">
                <a16:creationId xmlns:a16="http://schemas.microsoft.com/office/drawing/2014/main" id="{9825EDDD-98D5-2D8F-87AD-9309684DF6F6}"/>
              </a:ext>
            </a:extLst>
          </p:cNvPr>
          <p:cNvGrpSpPr/>
          <p:nvPr/>
        </p:nvGrpSpPr>
        <p:grpSpPr>
          <a:xfrm>
            <a:off x="1091686" y="2176172"/>
            <a:ext cx="6867429" cy="6741440"/>
            <a:chOff x="1091686" y="2176172"/>
            <a:chExt cx="6867429" cy="6741440"/>
          </a:xfrm>
        </p:grpSpPr>
        <p:grpSp>
          <p:nvGrpSpPr>
            <p:cNvPr id="19" name="Group 18">
              <a:extLst>
                <a:ext uri="{FF2B5EF4-FFF2-40B4-BE49-F238E27FC236}">
                  <a16:creationId xmlns:a16="http://schemas.microsoft.com/office/drawing/2014/main" id="{8D89152F-ADF3-396E-22C7-011F4EDBDBDE}"/>
                </a:ext>
              </a:extLst>
            </p:cNvPr>
            <p:cNvGrpSpPr/>
            <p:nvPr/>
          </p:nvGrpSpPr>
          <p:grpSpPr>
            <a:xfrm>
              <a:off x="3074429" y="2942201"/>
              <a:ext cx="1322119" cy="4060870"/>
              <a:chOff x="3074429" y="2942201"/>
              <a:chExt cx="1322119" cy="4060870"/>
            </a:xfrm>
          </p:grpSpPr>
          <p:sp>
            <p:nvSpPr>
              <p:cNvPr id="3" name="AutoShape 3"/>
              <p:cNvSpPr/>
              <p:nvPr/>
            </p:nvSpPr>
            <p:spPr>
              <a:xfrm flipV="1">
                <a:off x="3074429" y="2942201"/>
                <a:ext cx="1253393" cy="1537185"/>
              </a:xfrm>
              <a:prstGeom prst="line">
                <a:avLst/>
              </a:prstGeom>
              <a:ln w="38100" cap="rnd">
                <a:solidFill>
                  <a:srgbClr val="000000"/>
                </a:solidFill>
                <a:prstDash val="solid"/>
                <a:headEnd type="none" w="sm" len="sm"/>
                <a:tailEnd type="none" w="sm" len="sm"/>
              </a:ln>
            </p:spPr>
            <p:txBody>
              <a:bodyPr/>
              <a:lstStyle/>
              <a:p>
                <a:endParaRPr lang="en-US"/>
              </a:p>
            </p:txBody>
          </p:sp>
          <p:sp>
            <p:nvSpPr>
              <p:cNvPr id="4" name="AutoShape 4"/>
              <p:cNvSpPr/>
              <p:nvPr/>
            </p:nvSpPr>
            <p:spPr>
              <a:xfrm>
                <a:off x="3074429" y="5109534"/>
                <a:ext cx="1322119" cy="1893537"/>
              </a:xfrm>
              <a:prstGeom prst="line">
                <a:avLst/>
              </a:prstGeom>
              <a:ln w="38100" cap="rnd">
                <a:solidFill>
                  <a:srgbClr val="000000"/>
                </a:solidFill>
                <a:prstDash val="solid"/>
                <a:headEnd type="none" w="sm" len="sm"/>
                <a:tailEnd type="none" w="sm" len="sm"/>
              </a:ln>
            </p:spPr>
            <p:txBody>
              <a:bodyPr/>
              <a:lstStyle/>
              <a:p>
                <a:endParaRPr lang="en-US"/>
              </a:p>
            </p:txBody>
          </p:sp>
        </p:grpSp>
        <p:grpSp>
          <p:nvGrpSpPr>
            <p:cNvPr id="17" name="Group 16">
              <a:extLst>
                <a:ext uri="{FF2B5EF4-FFF2-40B4-BE49-F238E27FC236}">
                  <a16:creationId xmlns:a16="http://schemas.microsoft.com/office/drawing/2014/main" id="{126CDE75-1BFC-0943-BA75-BEB9E728B9A3}"/>
                </a:ext>
              </a:extLst>
            </p:cNvPr>
            <p:cNvGrpSpPr/>
            <p:nvPr/>
          </p:nvGrpSpPr>
          <p:grpSpPr>
            <a:xfrm>
              <a:off x="1091686" y="2176172"/>
              <a:ext cx="6867429" cy="6741440"/>
              <a:chOff x="1091686" y="2176172"/>
              <a:chExt cx="6867429" cy="6741440"/>
            </a:xfrm>
          </p:grpSpPr>
          <p:sp>
            <p:nvSpPr>
              <p:cNvPr id="2" name="Freeform 2"/>
              <p:cNvSpPr/>
              <p:nvPr/>
            </p:nvSpPr>
            <p:spPr>
              <a:xfrm>
                <a:off x="1091686" y="2176172"/>
                <a:ext cx="2623033" cy="6741440"/>
              </a:xfrm>
              <a:custGeom>
                <a:avLst/>
                <a:gdLst/>
                <a:ahLst/>
                <a:cxnLst/>
                <a:rect l="l" t="t" r="r" b="b"/>
                <a:pathLst>
                  <a:path w="2623033" h="6741440">
                    <a:moveTo>
                      <a:pt x="0" y="0"/>
                    </a:moveTo>
                    <a:lnTo>
                      <a:pt x="2623033" y="0"/>
                    </a:lnTo>
                    <a:lnTo>
                      <a:pt x="2623033" y="6741440"/>
                    </a:lnTo>
                    <a:lnTo>
                      <a:pt x="0" y="67414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2403202" y="4429349"/>
                <a:ext cx="714151" cy="714151"/>
                <a:chOff x="0" y="0"/>
                <a:chExt cx="188089" cy="188089"/>
              </a:xfrm>
            </p:grpSpPr>
            <p:sp>
              <p:nvSpPr>
                <p:cNvPr id="6" name="Freeform 6"/>
                <p:cNvSpPr/>
                <p:nvPr/>
              </p:nvSpPr>
              <p:spPr>
                <a:xfrm>
                  <a:off x="0" y="0"/>
                  <a:ext cx="188089" cy="188089"/>
                </a:xfrm>
                <a:custGeom>
                  <a:avLst/>
                  <a:gdLst/>
                  <a:ahLst/>
                  <a:cxnLst/>
                  <a:rect l="l" t="t" r="r" b="b"/>
                  <a:pathLst>
                    <a:path w="188089" h="188089">
                      <a:moveTo>
                        <a:pt x="0" y="0"/>
                      </a:moveTo>
                      <a:lnTo>
                        <a:pt x="188089" y="0"/>
                      </a:lnTo>
                      <a:lnTo>
                        <a:pt x="188089" y="188089"/>
                      </a:lnTo>
                      <a:lnTo>
                        <a:pt x="0" y="188089"/>
                      </a:lnTo>
                      <a:close/>
                    </a:path>
                  </a:pathLst>
                </a:custGeom>
                <a:solidFill>
                  <a:srgbClr val="000000">
                    <a:alpha val="0"/>
                  </a:srgbClr>
                </a:solidFill>
                <a:ln w="76200" cap="sq">
                  <a:solidFill>
                    <a:srgbClr val="E20613"/>
                  </a:solidFill>
                  <a:prstDash val="solid"/>
                  <a:miter/>
                </a:ln>
              </p:spPr>
              <p:txBody>
                <a:bodyPr/>
                <a:lstStyle/>
                <a:p>
                  <a:endParaRPr lang="en-US"/>
                </a:p>
              </p:txBody>
            </p:sp>
            <p:sp>
              <p:nvSpPr>
                <p:cNvPr id="7" name="TextBox 7"/>
                <p:cNvSpPr txBox="1"/>
                <p:nvPr/>
              </p:nvSpPr>
              <p:spPr>
                <a:xfrm>
                  <a:off x="0" y="-66675"/>
                  <a:ext cx="188089" cy="254764"/>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4213956" y="2942201"/>
                <a:ext cx="3745159" cy="4211456"/>
              </a:xfrm>
              <a:custGeom>
                <a:avLst/>
                <a:gdLst/>
                <a:ahLst/>
                <a:cxnLst/>
                <a:rect l="l" t="t" r="r" b="b"/>
                <a:pathLst>
                  <a:path w="3745159" h="4211456">
                    <a:moveTo>
                      <a:pt x="0" y="0"/>
                    </a:moveTo>
                    <a:lnTo>
                      <a:pt x="3745159" y="0"/>
                    </a:lnTo>
                    <a:lnTo>
                      <a:pt x="3745159" y="4211456"/>
                    </a:lnTo>
                    <a:lnTo>
                      <a:pt x="0" y="4211456"/>
                    </a:lnTo>
                    <a:lnTo>
                      <a:pt x="0" y="0"/>
                    </a:lnTo>
                    <a:close/>
                  </a:path>
                </a:pathLst>
              </a:custGeom>
              <a:blipFill>
                <a:blip r:embed="rId5"/>
                <a:stretch>
                  <a:fillRect l="-29615" t="-16" r="-113733" b="-341"/>
                </a:stretch>
              </a:blipFill>
            </p:spPr>
            <p:txBody>
              <a:bodyPr/>
              <a:lstStyle/>
              <a:p>
                <a:endParaRPr lang="en-US"/>
              </a:p>
            </p:txBody>
          </p:sp>
          <p:sp>
            <p:nvSpPr>
              <p:cNvPr id="15" name="TextBox 15"/>
              <p:cNvSpPr txBox="1"/>
              <p:nvPr/>
            </p:nvSpPr>
            <p:spPr>
              <a:xfrm>
                <a:off x="4491677" y="7155783"/>
                <a:ext cx="3352483" cy="368300"/>
              </a:xfrm>
              <a:prstGeom prst="rect">
                <a:avLst/>
              </a:prstGeom>
            </p:spPr>
            <p:txBody>
              <a:bodyPr lIns="0" tIns="0" rIns="0" bIns="0" rtlCol="0" anchor="t">
                <a:spAutoFit/>
              </a:bodyPr>
              <a:lstStyle/>
              <a:p>
                <a:pPr algn="ctr">
                  <a:lnSpc>
                    <a:spcPts val="2800"/>
                  </a:lnSpc>
                  <a:spcBef>
                    <a:spcPct val="0"/>
                  </a:spcBef>
                </a:pPr>
                <a:r>
                  <a:rPr lang="en-US" sz="2000" b="1">
                    <a:solidFill>
                      <a:srgbClr val="7BA5CD"/>
                    </a:solidFill>
                    <a:latin typeface="Poppins Bold"/>
                    <a:ea typeface="Poppins Bold"/>
                    <a:cs typeface="Poppins Bold"/>
                    <a:sym typeface="Poppins Bold"/>
                  </a:rPr>
                  <a:t>Human Colon Tissue</a:t>
                </a:r>
              </a:p>
            </p:txBody>
          </p:sp>
        </p:grpSp>
      </p:grpSp>
      <p:grpSp>
        <p:nvGrpSpPr>
          <p:cNvPr id="18" name="Group 17">
            <a:extLst>
              <a:ext uri="{FF2B5EF4-FFF2-40B4-BE49-F238E27FC236}">
                <a16:creationId xmlns:a16="http://schemas.microsoft.com/office/drawing/2014/main" id="{5D6137F7-E818-B659-2136-AF749163AEC5}"/>
              </a:ext>
            </a:extLst>
          </p:cNvPr>
          <p:cNvGrpSpPr/>
          <p:nvPr/>
        </p:nvGrpSpPr>
        <p:grpSpPr>
          <a:xfrm>
            <a:off x="9772066" y="2942272"/>
            <a:ext cx="7444590" cy="4581811"/>
            <a:chOff x="9772066" y="2942272"/>
            <a:chExt cx="7444590" cy="4581811"/>
          </a:xfrm>
        </p:grpSpPr>
        <p:sp>
          <p:nvSpPr>
            <p:cNvPr id="9" name="Freeform 9"/>
            <p:cNvSpPr/>
            <p:nvPr/>
          </p:nvSpPr>
          <p:spPr>
            <a:xfrm>
              <a:off x="9772066" y="2942272"/>
              <a:ext cx="3745159" cy="4211002"/>
            </a:xfrm>
            <a:custGeom>
              <a:avLst/>
              <a:gdLst/>
              <a:ahLst/>
              <a:cxnLst/>
              <a:rect l="l" t="t" r="r" b="b"/>
              <a:pathLst>
                <a:path w="3745159" h="4211002">
                  <a:moveTo>
                    <a:pt x="0" y="0"/>
                  </a:moveTo>
                  <a:lnTo>
                    <a:pt x="3745159" y="0"/>
                  </a:lnTo>
                  <a:lnTo>
                    <a:pt x="3745159" y="4211003"/>
                  </a:lnTo>
                  <a:lnTo>
                    <a:pt x="0" y="4211003"/>
                  </a:lnTo>
                  <a:lnTo>
                    <a:pt x="0" y="0"/>
                  </a:lnTo>
                  <a:close/>
                </a:path>
              </a:pathLst>
            </a:custGeom>
            <a:blipFill>
              <a:blip r:embed="rId6"/>
              <a:stretch>
                <a:fillRect b="-352"/>
              </a:stretch>
            </a:blipFill>
          </p:spPr>
          <p:txBody>
            <a:bodyPr/>
            <a:lstStyle/>
            <a:p>
              <a:endParaRPr lang="en-US"/>
            </a:p>
          </p:txBody>
        </p:sp>
        <p:sp>
          <p:nvSpPr>
            <p:cNvPr id="10" name="Freeform 10"/>
            <p:cNvSpPr/>
            <p:nvPr/>
          </p:nvSpPr>
          <p:spPr>
            <a:xfrm rot="-3663516">
              <a:off x="14196605" y="3748152"/>
              <a:ext cx="3534808" cy="2505295"/>
            </a:xfrm>
            <a:custGeom>
              <a:avLst/>
              <a:gdLst/>
              <a:ahLst/>
              <a:cxnLst/>
              <a:rect l="l" t="t" r="r" b="b"/>
              <a:pathLst>
                <a:path w="3534808" h="2505295">
                  <a:moveTo>
                    <a:pt x="0" y="0"/>
                  </a:moveTo>
                  <a:lnTo>
                    <a:pt x="3534808" y="0"/>
                  </a:lnTo>
                  <a:lnTo>
                    <a:pt x="3534808" y="2505296"/>
                  </a:lnTo>
                  <a:lnTo>
                    <a:pt x="0" y="2505296"/>
                  </a:lnTo>
                  <a:lnTo>
                    <a:pt x="0" y="0"/>
                  </a:lnTo>
                  <a:close/>
                </a:path>
              </a:pathLst>
            </a:custGeom>
            <a:blipFill>
              <a:blip r:embed="rId7"/>
              <a:stretch>
                <a:fillRect/>
              </a:stretch>
            </a:blipFill>
          </p:spPr>
          <p:txBody>
            <a:bodyPr/>
            <a:lstStyle/>
            <a:p>
              <a:endParaRPr lang="en-US"/>
            </a:p>
          </p:txBody>
        </p:sp>
        <p:sp>
          <p:nvSpPr>
            <p:cNvPr id="11" name="Freeform 11"/>
            <p:cNvSpPr/>
            <p:nvPr/>
          </p:nvSpPr>
          <p:spPr>
            <a:xfrm rot="-10800000">
              <a:off x="13617070" y="4762546"/>
              <a:ext cx="1343768" cy="761909"/>
            </a:xfrm>
            <a:custGeom>
              <a:avLst/>
              <a:gdLst/>
              <a:ahLst/>
              <a:cxnLst/>
              <a:rect l="l" t="t" r="r" b="b"/>
              <a:pathLst>
                <a:path w="1343768" h="761909">
                  <a:moveTo>
                    <a:pt x="0" y="0"/>
                  </a:moveTo>
                  <a:lnTo>
                    <a:pt x="1343768" y="0"/>
                  </a:lnTo>
                  <a:lnTo>
                    <a:pt x="1343768" y="761908"/>
                  </a:lnTo>
                  <a:lnTo>
                    <a:pt x="0" y="7619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9968404" y="7155783"/>
              <a:ext cx="3352483" cy="368300"/>
            </a:xfrm>
            <a:prstGeom prst="rect">
              <a:avLst/>
            </a:prstGeom>
          </p:spPr>
          <p:txBody>
            <a:bodyPr lIns="0" tIns="0" rIns="0" bIns="0" rtlCol="0" anchor="t">
              <a:spAutoFit/>
            </a:bodyPr>
            <a:lstStyle/>
            <a:p>
              <a:pPr algn="ctr">
                <a:lnSpc>
                  <a:spcPts val="2800"/>
                </a:lnSpc>
                <a:spcBef>
                  <a:spcPct val="0"/>
                </a:spcBef>
              </a:pPr>
              <a:r>
                <a:rPr lang="en-US" sz="2000" b="1" dirty="0">
                  <a:solidFill>
                    <a:srgbClr val="7BA5CD"/>
                  </a:solidFill>
                  <a:latin typeface="Poppins Bold"/>
                  <a:ea typeface="Poppins Bold"/>
                  <a:cs typeface="Poppins Bold"/>
                  <a:sym typeface="Poppins Bold"/>
                </a:rPr>
                <a:t>Oyster Tissue</a:t>
              </a: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4" accel="50000" decel="50000" fill="hold" grpId="0" nodeType="afterEffect">
                                  <p:stCondLst>
                                    <p:cond delay="200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a:off x="3649397" y="3465990"/>
            <a:ext cx="4301632" cy="4301632"/>
            <a:chOff x="0" y="0"/>
            <a:chExt cx="5735509" cy="5735509"/>
          </a:xfrm>
        </p:grpSpPr>
        <p:sp>
          <p:nvSpPr>
            <p:cNvPr id="3" name="Freeform 3"/>
            <p:cNvSpPr/>
            <p:nvPr/>
          </p:nvSpPr>
          <p:spPr>
            <a:xfrm>
              <a:off x="0" y="0"/>
              <a:ext cx="5735509" cy="5735509"/>
            </a:xfrm>
            <a:custGeom>
              <a:avLst/>
              <a:gdLst/>
              <a:ahLst/>
              <a:cxnLst/>
              <a:rect l="l" t="t" r="r" b="b"/>
              <a:pathLst>
                <a:path w="5735509" h="5735509">
                  <a:moveTo>
                    <a:pt x="0" y="0"/>
                  </a:moveTo>
                  <a:lnTo>
                    <a:pt x="5735509" y="0"/>
                  </a:lnTo>
                  <a:lnTo>
                    <a:pt x="5735509" y="5735509"/>
                  </a:lnTo>
                  <a:lnTo>
                    <a:pt x="0" y="57355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22893" y="1576538"/>
              <a:ext cx="3289723" cy="2582433"/>
            </a:xfrm>
            <a:custGeom>
              <a:avLst/>
              <a:gdLst/>
              <a:ahLst/>
              <a:cxnLst/>
              <a:rect l="l" t="t" r="r" b="b"/>
              <a:pathLst>
                <a:path w="3289723" h="2582433">
                  <a:moveTo>
                    <a:pt x="0" y="0"/>
                  </a:moveTo>
                  <a:lnTo>
                    <a:pt x="3289723" y="0"/>
                  </a:lnTo>
                  <a:lnTo>
                    <a:pt x="3289723" y="2582433"/>
                  </a:lnTo>
                  <a:lnTo>
                    <a:pt x="0" y="25824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0" y="249109"/>
              <a:ext cx="5465519" cy="5486400"/>
            </a:xfrm>
            <a:custGeom>
              <a:avLst/>
              <a:gdLst/>
              <a:ahLst/>
              <a:cxnLst/>
              <a:rect l="l" t="t" r="r" b="b"/>
              <a:pathLst>
                <a:path w="5465519" h="5486400">
                  <a:moveTo>
                    <a:pt x="0" y="0"/>
                  </a:moveTo>
                  <a:lnTo>
                    <a:pt x="5465519" y="0"/>
                  </a:lnTo>
                  <a:lnTo>
                    <a:pt x="5465519" y="5486400"/>
                  </a:lnTo>
                  <a:lnTo>
                    <a:pt x="0" y="5486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nvGrpSpPr>
          <p:cNvPr id="6" name="Group 6"/>
          <p:cNvGrpSpPr/>
          <p:nvPr/>
        </p:nvGrpSpPr>
        <p:grpSpPr>
          <a:xfrm>
            <a:off x="10334625" y="3342059"/>
            <a:ext cx="5047982" cy="4549494"/>
            <a:chOff x="0" y="0"/>
            <a:chExt cx="6730643" cy="6065992"/>
          </a:xfrm>
        </p:grpSpPr>
        <p:sp>
          <p:nvSpPr>
            <p:cNvPr id="7" name="Freeform 7"/>
            <p:cNvSpPr/>
            <p:nvPr/>
          </p:nvSpPr>
          <p:spPr>
            <a:xfrm>
              <a:off x="0" y="0"/>
              <a:ext cx="6730643" cy="6065992"/>
            </a:xfrm>
            <a:custGeom>
              <a:avLst/>
              <a:gdLst/>
              <a:ahLst/>
              <a:cxnLst/>
              <a:rect l="l" t="t" r="r" b="b"/>
              <a:pathLst>
                <a:path w="6730643" h="6065992">
                  <a:moveTo>
                    <a:pt x="0" y="0"/>
                  </a:moveTo>
                  <a:lnTo>
                    <a:pt x="6730643" y="0"/>
                  </a:lnTo>
                  <a:lnTo>
                    <a:pt x="6730643" y="6065992"/>
                  </a:lnTo>
                  <a:lnTo>
                    <a:pt x="0" y="6065992"/>
                  </a:lnTo>
                  <a:lnTo>
                    <a:pt x="0" y="0"/>
                  </a:lnTo>
                  <a:close/>
                </a:path>
              </a:pathLst>
            </a:custGeom>
            <a:blipFill>
              <a:blip r:embed="rId9"/>
              <a:stretch>
                <a:fillRect/>
              </a:stretch>
            </a:blipFill>
          </p:spPr>
          <p:txBody>
            <a:bodyPr/>
            <a:lstStyle/>
            <a:p>
              <a:endParaRPr lang="en-US"/>
            </a:p>
          </p:txBody>
        </p:sp>
        <p:sp>
          <p:nvSpPr>
            <p:cNvPr id="8" name="Freeform 8"/>
            <p:cNvSpPr/>
            <p:nvPr/>
          </p:nvSpPr>
          <p:spPr>
            <a:xfrm>
              <a:off x="4282843" y="1775691"/>
              <a:ext cx="1592637" cy="1351751"/>
            </a:xfrm>
            <a:custGeom>
              <a:avLst/>
              <a:gdLst/>
              <a:ahLst/>
              <a:cxnLst/>
              <a:rect l="l" t="t" r="r" b="b"/>
              <a:pathLst>
                <a:path w="1592637" h="1351751">
                  <a:moveTo>
                    <a:pt x="0" y="0"/>
                  </a:moveTo>
                  <a:lnTo>
                    <a:pt x="1592637" y="0"/>
                  </a:lnTo>
                  <a:lnTo>
                    <a:pt x="1592637" y="1351751"/>
                  </a:lnTo>
                  <a:lnTo>
                    <a:pt x="0" y="13517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sp>
        <p:nvSpPr>
          <p:cNvPr id="9" name="TextBox 9"/>
          <p:cNvSpPr txBox="1"/>
          <p:nvPr/>
        </p:nvSpPr>
        <p:spPr>
          <a:xfrm>
            <a:off x="2791957" y="519975"/>
            <a:ext cx="12704085" cy="1255575"/>
          </a:xfrm>
          <a:prstGeom prst="rect">
            <a:avLst/>
          </a:prstGeom>
        </p:spPr>
        <p:txBody>
          <a:bodyPr lIns="0" tIns="0" rIns="0" bIns="0" rtlCol="0" anchor="t">
            <a:spAutoFit/>
          </a:bodyPr>
          <a:lstStyle/>
          <a:p>
            <a:pPr algn="l">
              <a:lnSpc>
                <a:spcPts val="8345"/>
              </a:lnSpc>
            </a:pPr>
            <a:r>
              <a:rPr lang="en-US" sz="9818" b="1">
                <a:solidFill>
                  <a:srgbClr val="3C7FC0"/>
                </a:solidFill>
                <a:latin typeface="Poppins Bold"/>
                <a:ea typeface="Poppins Bold"/>
                <a:cs typeface="Poppins Bold"/>
                <a:sym typeface="Poppins Bold"/>
              </a:rPr>
              <a:t>The Data Challenge</a:t>
            </a:r>
          </a:p>
        </p:txBody>
      </p:sp>
      <p:sp>
        <p:nvSpPr>
          <p:cNvPr id="10" name="TextBox 10"/>
          <p:cNvSpPr txBox="1"/>
          <p:nvPr/>
        </p:nvSpPr>
        <p:spPr>
          <a:xfrm>
            <a:off x="3801420" y="1785673"/>
            <a:ext cx="10685160" cy="651510"/>
          </a:xfrm>
          <a:prstGeom prst="rect">
            <a:avLst/>
          </a:prstGeom>
        </p:spPr>
        <p:txBody>
          <a:bodyPr lIns="0" tIns="0" rIns="0" bIns="0" rtlCol="0" anchor="t">
            <a:spAutoFit/>
          </a:bodyPr>
          <a:lstStyle/>
          <a:p>
            <a:pPr algn="ctr">
              <a:lnSpc>
                <a:spcPts val="5039"/>
              </a:lnSpc>
              <a:spcBef>
                <a:spcPct val="0"/>
              </a:spcBef>
            </a:pPr>
            <a:r>
              <a:rPr lang="en-US" sz="3599" b="1">
                <a:solidFill>
                  <a:srgbClr val="3C7FC0"/>
                </a:solidFill>
                <a:latin typeface="Poppins Bold"/>
                <a:ea typeface="Poppins Bold"/>
                <a:cs typeface="Poppins Bold"/>
                <a:sym typeface="Poppins Bold"/>
              </a:rPr>
              <a:t>Building a High-Quality Dataset from Scratch</a:t>
            </a:r>
          </a:p>
        </p:txBody>
      </p:sp>
      <p:sp>
        <p:nvSpPr>
          <p:cNvPr id="11" name="TextBox 11"/>
          <p:cNvSpPr txBox="1"/>
          <p:nvPr/>
        </p:nvSpPr>
        <p:spPr>
          <a:xfrm>
            <a:off x="3071298" y="8574408"/>
            <a:ext cx="12145404" cy="1156584"/>
          </a:xfrm>
          <a:prstGeom prst="rect">
            <a:avLst/>
          </a:prstGeom>
        </p:spPr>
        <p:txBody>
          <a:bodyPr lIns="0" tIns="0" rIns="0" bIns="0" rtlCol="0" anchor="t">
            <a:spAutoFit/>
          </a:bodyPr>
          <a:lstStyle/>
          <a:p>
            <a:pPr algn="ctr">
              <a:lnSpc>
                <a:spcPts val="4501"/>
              </a:lnSpc>
            </a:pPr>
            <a:r>
              <a:rPr lang="en-US" sz="3215" b="1" dirty="0">
                <a:solidFill>
                  <a:srgbClr val="7BA5CD"/>
                </a:solidFill>
                <a:latin typeface="Poppins Bold"/>
                <a:ea typeface="Poppins Bold"/>
                <a:cs typeface="Poppins Bold"/>
                <a:sym typeface="Poppins Bold"/>
              </a:rPr>
              <a:t>The Paradox: </a:t>
            </a:r>
            <a:r>
              <a:rPr lang="en-US" sz="3215" dirty="0">
                <a:solidFill>
                  <a:srgbClr val="7BA5CD"/>
                </a:solidFill>
                <a:latin typeface="Poppins"/>
                <a:ea typeface="Poppins"/>
                <a:cs typeface="Poppins"/>
                <a:sym typeface="Poppins"/>
              </a:rPr>
              <a:t>To build a tool that saves expert time, we first need a large investment of that same limited expert time.</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4" accel="50000" decel="50000" fill="hold" grpId="0" nodeType="afterEffect">
                                  <p:stCondLst>
                                    <p:cond delay="200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6" name="Group 6"/>
          <p:cNvGrpSpPr/>
          <p:nvPr/>
        </p:nvGrpSpPr>
        <p:grpSpPr>
          <a:xfrm>
            <a:off x="9096005" y="4902426"/>
            <a:ext cx="3680934" cy="4691443"/>
            <a:chOff x="0" y="0"/>
            <a:chExt cx="4907913" cy="6255258"/>
          </a:xfrm>
        </p:grpSpPr>
        <p:sp>
          <p:nvSpPr>
            <p:cNvPr id="7" name="Freeform 7"/>
            <p:cNvSpPr/>
            <p:nvPr/>
          </p:nvSpPr>
          <p:spPr>
            <a:xfrm>
              <a:off x="914523" y="1646095"/>
              <a:ext cx="3078867" cy="2782526"/>
            </a:xfrm>
            <a:custGeom>
              <a:avLst/>
              <a:gdLst/>
              <a:ahLst/>
              <a:cxnLst/>
              <a:rect l="l" t="t" r="r" b="b"/>
              <a:pathLst>
                <a:path w="3078867" h="2782526">
                  <a:moveTo>
                    <a:pt x="0" y="0"/>
                  </a:moveTo>
                  <a:lnTo>
                    <a:pt x="3078867" y="0"/>
                  </a:lnTo>
                  <a:lnTo>
                    <a:pt x="3078867" y="2782525"/>
                  </a:lnTo>
                  <a:lnTo>
                    <a:pt x="0" y="2782525"/>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0" y="-95250"/>
              <a:ext cx="4907913" cy="1627045"/>
            </a:xfrm>
            <a:prstGeom prst="rect">
              <a:avLst/>
            </a:prstGeom>
          </p:spPr>
          <p:txBody>
            <a:bodyPr lIns="0" tIns="0" rIns="0" bIns="0" rtlCol="0" anchor="t">
              <a:spAutoFit/>
            </a:bodyPr>
            <a:lstStyle/>
            <a:p>
              <a:pPr algn="ctr">
                <a:lnSpc>
                  <a:spcPts val="4897"/>
                </a:lnSpc>
              </a:pPr>
              <a:r>
                <a:rPr lang="en-US" sz="3498" b="1">
                  <a:solidFill>
                    <a:srgbClr val="3C7FC0"/>
                  </a:solidFill>
                  <a:latin typeface="Poppins Bold"/>
                  <a:ea typeface="Poppins Bold"/>
                  <a:cs typeface="Poppins Bold"/>
                  <a:sym typeface="Poppins Bold"/>
                </a:rPr>
                <a:t>Stage 2: </a:t>
              </a:r>
            </a:p>
            <a:p>
              <a:pPr algn="ctr">
                <a:lnSpc>
                  <a:spcPts val="4897"/>
                </a:lnSpc>
                <a:spcBef>
                  <a:spcPct val="0"/>
                </a:spcBef>
              </a:pPr>
              <a:r>
                <a:rPr lang="en-US" sz="3498" b="1">
                  <a:solidFill>
                    <a:srgbClr val="3C7FC0"/>
                  </a:solidFill>
                  <a:latin typeface="Poppins Bold"/>
                  <a:ea typeface="Poppins Bold"/>
                  <a:cs typeface="Poppins Bold"/>
                  <a:sym typeface="Poppins Bold"/>
                </a:rPr>
                <a:t>Expert Review</a:t>
              </a:r>
            </a:p>
          </p:txBody>
        </p:sp>
        <p:sp>
          <p:nvSpPr>
            <p:cNvPr id="9" name="TextBox 9"/>
            <p:cNvSpPr txBox="1"/>
            <p:nvPr/>
          </p:nvSpPr>
          <p:spPr>
            <a:xfrm>
              <a:off x="175412" y="4495295"/>
              <a:ext cx="4557088" cy="1759963"/>
            </a:xfrm>
            <a:prstGeom prst="rect">
              <a:avLst/>
            </a:prstGeom>
          </p:spPr>
          <p:txBody>
            <a:bodyPr lIns="0" tIns="0" rIns="0" bIns="0" rtlCol="0" anchor="t">
              <a:spAutoFit/>
            </a:bodyPr>
            <a:lstStyle/>
            <a:p>
              <a:pPr algn="ctr">
                <a:lnSpc>
                  <a:spcPts val="2682"/>
                </a:lnSpc>
                <a:spcBef>
                  <a:spcPct val="0"/>
                </a:spcBef>
              </a:pPr>
              <a:r>
                <a:rPr lang="en-US" sz="1915" b="1">
                  <a:solidFill>
                    <a:srgbClr val="7BA5CD"/>
                  </a:solidFill>
                  <a:latin typeface="Poppins Bold"/>
                  <a:ea typeface="Poppins Bold"/>
                  <a:cs typeface="Poppins Bold"/>
                  <a:sym typeface="Poppins Bold"/>
                </a:rPr>
                <a:t>A pathologist quickly validates and corrects the AI's suggestions, saving valuable time.</a:t>
              </a:r>
            </a:p>
          </p:txBody>
        </p:sp>
      </p:grpSp>
      <p:grpSp>
        <p:nvGrpSpPr>
          <p:cNvPr id="10" name="Group 10"/>
          <p:cNvGrpSpPr/>
          <p:nvPr/>
        </p:nvGrpSpPr>
        <p:grpSpPr>
          <a:xfrm>
            <a:off x="2106963" y="4929072"/>
            <a:ext cx="3959741" cy="4664798"/>
            <a:chOff x="0" y="0"/>
            <a:chExt cx="5279654" cy="6219730"/>
          </a:xfrm>
        </p:grpSpPr>
        <p:sp>
          <p:nvSpPr>
            <p:cNvPr id="11" name="Freeform 11"/>
            <p:cNvSpPr/>
            <p:nvPr/>
          </p:nvSpPr>
          <p:spPr>
            <a:xfrm>
              <a:off x="1510119" y="1530798"/>
              <a:ext cx="2259416" cy="2789403"/>
            </a:xfrm>
            <a:custGeom>
              <a:avLst/>
              <a:gdLst/>
              <a:ahLst/>
              <a:cxnLst/>
              <a:rect l="l" t="t" r="r" b="b"/>
              <a:pathLst>
                <a:path w="2259416" h="2789403">
                  <a:moveTo>
                    <a:pt x="0" y="0"/>
                  </a:moveTo>
                  <a:lnTo>
                    <a:pt x="2259416" y="0"/>
                  </a:lnTo>
                  <a:lnTo>
                    <a:pt x="2259416" y="2789403"/>
                  </a:lnTo>
                  <a:lnTo>
                    <a:pt x="0" y="2789403"/>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0" y="-95250"/>
              <a:ext cx="5279654" cy="1626048"/>
            </a:xfrm>
            <a:prstGeom prst="rect">
              <a:avLst/>
            </a:prstGeom>
          </p:spPr>
          <p:txBody>
            <a:bodyPr lIns="0" tIns="0" rIns="0" bIns="0" rtlCol="0" anchor="t">
              <a:spAutoFit/>
            </a:bodyPr>
            <a:lstStyle/>
            <a:p>
              <a:pPr algn="ctr">
                <a:lnSpc>
                  <a:spcPts val="4894"/>
                </a:lnSpc>
              </a:pPr>
              <a:r>
                <a:rPr lang="en-US" sz="3496" b="1">
                  <a:solidFill>
                    <a:srgbClr val="3C7FC0"/>
                  </a:solidFill>
                  <a:latin typeface="Poppins Bold"/>
                  <a:ea typeface="Poppins Bold"/>
                  <a:cs typeface="Poppins Bold"/>
                  <a:sym typeface="Poppins Bold"/>
                </a:rPr>
                <a:t>Stage 3: </a:t>
              </a:r>
            </a:p>
            <a:p>
              <a:pPr algn="ctr">
                <a:lnSpc>
                  <a:spcPts val="4894"/>
                </a:lnSpc>
                <a:spcBef>
                  <a:spcPct val="0"/>
                </a:spcBef>
              </a:pPr>
              <a:r>
                <a:rPr lang="en-US" sz="3496" b="1">
                  <a:solidFill>
                    <a:srgbClr val="3C7FC0"/>
                  </a:solidFill>
                  <a:latin typeface="Poppins Bold"/>
                  <a:ea typeface="Poppins Bold"/>
                  <a:cs typeface="Poppins Bold"/>
                  <a:sym typeface="Poppins Bold"/>
                </a:rPr>
                <a:t>Model Retraining</a:t>
              </a:r>
            </a:p>
          </p:txBody>
        </p:sp>
        <p:sp>
          <p:nvSpPr>
            <p:cNvPr id="13" name="TextBox 13"/>
            <p:cNvSpPr txBox="1"/>
            <p:nvPr/>
          </p:nvSpPr>
          <p:spPr>
            <a:xfrm>
              <a:off x="346052" y="4460881"/>
              <a:ext cx="4587551" cy="1758849"/>
            </a:xfrm>
            <a:prstGeom prst="rect">
              <a:avLst/>
            </a:prstGeom>
          </p:spPr>
          <p:txBody>
            <a:bodyPr lIns="0" tIns="0" rIns="0" bIns="0" rtlCol="0" anchor="t">
              <a:spAutoFit/>
            </a:bodyPr>
            <a:lstStyle/>
            <a:p>
              <a:pPr algn="ctr">
                <a:lnSpc>
                  <a:spcPts val="2680"/>
                </a:lnSpc>
                <a:spcBef>
                  <a:spcPct val="0"/>
                </a:spcBef>
              </a:pPr>
              <a:r>
                <a:rPr lang="en-US" sz="1914" b="1">
                  <a:solidFill>
                    <a:srgbClr val="7BA5CD"/>
                  </a:solidFill>
                  <a:latin typeface="Poppins Bold"/>
                  <a:ea typeface="Poppins Bold"/>
                  <a:cs typeface="Poppins Bold"/>
                  <a:sym typeface="Poppins Bold"/>
                </a:rPr>
                <a:t>The validated annotations are used to improve the AI model, making it smarter with each cycle.</a:t>
              </a:r>
            </a:p>
          </p:txBody>
        </p:sp>
      </p:grpSp>
      <p:grpSp>
        <p:nvGrpSpPr>
          <p:cNvPr id="22" name="Group 21">
            <a:extLst>
              <a:ext uri="{FF2B5EF4-FFF2-40B4-BE49-F238E27FC236}">
                <a16:creationId xmlns:a16="http://schemas.microsoft.com/office/drawing/2014/main" id="{263DCA08-C5EB-172A-8B55-D765B431D456}"/>
              </a:ext>
            </a:extLst>
          </p:cNvPr>
          <p:cNvGrpSpPr/>
          <p:nvPr/>
        </p:nvGrpSpPr>
        <p:grpSpPr>
          <a:xfrm>
            <a:off x="5616615" y="298213"/>
            <a:ext cx="3680934" cy="4496729"/>
            <a:chOff x="5616615" y="298213"/>
            <a:chExt cx="3680934" cy="4496729"/>
          </a:xfrm>
        </p:grpSpPr>
        <p:grpSp>
          <p:nvGrpSpPr>
            <p:cNvPr id="2" name="Group 2"/>
            <p:cNvGrpSpPr/>
            <p:nvPr/>
          </p:nvGrpSpPr>
          <p:grpSpPr>
            <a:xfrm>
              <a:off x="5616615" y="298213"/>
              <a:ext cx="3680934" cy="4496729"/>
              <a:chOff x="0" y="0"/>
              <a:chExt cx="4907913" cy="5995639"/>
            </a:xfrm>
          </p:grpSpPr>
          <p:sp>
            <p:nvSpPr>
              <p:cNvPr id="3" name="Freeform 3"/>
              <p:cNvSpPr/>
              <p:nvPr/>
            </p:nvSpPr>
            <p:spPr>
              <a:xfrm>
                <a:off x="806865" y="1804654"/>
                <a:ext cx="3469722" cy="2211948"/>
              </a:xfrm>
              <a:custGeom>
                <a:avLst/>
                <a:gdLst/>
                <a:ahLst/>
                <a:cxnLst/>
                <a:rect l="l" t="t" r="r" b="b"/>
                <a:pathLst>
                  <a:path w="3469722" h="2211948">
                    <a:moveTo>
                      <a:pt x="0" y="0"/>
                    </a:moveTo>
                    <a:lnTo>
                      <a:pt x="3469722" y="0"/>
                    </a:lnTo>
                    <a:lnTo>
                      <a:pt x="3469722" y="2211947"/>
                    </a:lnTo>
                    <a:lnTo>
                      <a:pt x="0" y="2211947"/>
                    </a:lnTo>
                    <a:lnTo>
                      <a:pt x="0" y="0"/>
                    </a:lnTo>
                    <a:close/>
                  </a:path>
                </a:pathLst>
              </a:custGeom>
              <a:blipFill>
                <a:blip r:embed="rId5"/>
                <a:stretch>
                  <a:fillRect/>
                </a:stretch>
              </a:blipFill>
            </p:spPr>
            <p:txBody>
              <a:bodyPr/>
              <a:lstStyle/>
              <a:p>
                <a:endParaRPr lang="en-US"/>
              </a:p>
            </p:txBody>
          </p:sp>
          <p:sp>
            <p:nvSpPr>
              <p:cNvPr id="4" name="TextBox 4"/>
              <p:cNvSpPr txBox="1"/>
              <p:nvPr/>
            </p:nvSpPr>
            <p:spPr>
              <a:xfrm>
                <a:off x="0" y="-95250"/>
                <a:ext cx="4907913" cy="1627045"/>
              </a:xfrm>
              <a:prstGeom prst="rect">
                <a:avLst/>
              </a:prstGeom>
            </p:spPr>
            <p:txBody>
              <a:bodyPr lIns="0" tIns="0" rIns="0" bIns="0" rtlCol="0" anchor="t">
                <a:spAutoFit/>
              </a:bodyPr>
              <a:lstStyle/>
              <a:p>
                <a:pPr algn="ctr">
                  <a:lnSpc>
                    <a:spcPts val="4897"/>
                  </a:lnSpc>
                </a:pPr>
                <a:r>
                  <a:rPr lang="en-US" sz="3498" b="1" dirty="0">
                    <a:solidFill>
                      <a:srgbClr val="3C7FC0"/>
                    </a:solidFill>
                    <a:latin typeface="Poppins Bold"/>
                    <a:ea typeface="Poppins Bold"/>
                    <a:cs typeface="Poppins Bold"/>
                    <a:sym typeface="Poppins Bold"/>
                  </a:rPr>
                  <a:t>Stage 1: </a:t>
                </a:r>
              </a:p>
              <a:p>
                <a:pPr algn="ctr">
                  <a:lnSpc>
                    <a:spcPts val="4897"/>
                  </a:lnSpc>
                  <a:spcBef>
                    <a:spcPct val="0"/>
                  </a:spcBef>
                </a:pPr>
                <a:r>
                  <a:rPr lang="en-US" sz="3498" b="1" dirty="0">
                    <a:solidFill>
                      <a:srgbClr val="3C7FC0"/>
                    </a:solidFill>
                    <a:latin typeface="Poppins Bold"/>
                    <a:ea typeface="Poppins Bold"/>
                    <a:cs typeface="Poppins Bold"/>
                    <a:sym typeface="Poppins Bold"/>
                  </a:rPr>
                  <a:t>AI Pre-Analysis</a:t>
                </a:r>
              </a:p>
            </p:txBody>
          </p:sp>
          <p:sp>
            <p:nvSpPr>
              <p:cNvPr id="5" name="TextBox 5"/>
              <p:cNvSpPr txBox="1"/>
              <p:nvPr/>
            </p:nvSpPr>
            <p:spPr>
              <a:xfrm>
                <a:off x="139311" y="4235676"/>
                <a:ext cx="4629290" cy="1759963"/>
              </a:xfrm>
              <a:prstGeom prst="rect">
                <a:avLst/>
              </a:prstGeom>
            </p:spPr>
            <p:txBody>
              <a:bodyPr lIns="0" tIns="0" rIns="0" bIns="0" rtlCol="0" anchor="t">
                <a:spAutoFit/>
              </a:bodyPr>
              <a:lstStyle/>
              <a:p>
                <a:pPr algn="ctr">
                  <a:lnSpc>
                    <a:spcPts val="2682"/>
                  </a:lnSpc>
                  <a:spcBef>
                    <a:spcPct val="0"/>
                  </a:spcBef>
                </a:pPr>
                <a:r>
                  <a:rPr lang="en-US" sz="1915" b="1">
                    <a:solidFill>
                      <a:srgbClr val="7BA5CD"/>
                    </a:solidFill>
                    <a:latin typeface="Poppins Bold"/>
                    <a:ea typeface="Poppins Bold"/>
                    <a:cs typeface="Poppins Bold"/>
                    <a:sym typeface="Poppins Bold"/>
                  </a:rPr>
                  <a:t>The pipeline performs a first-pass analysis, generating initial annotations on a new slide.</a:t>
                </a:r>
              </a:p>
            </p:txBody>
          </p:sp>
        </p:grpSp>
        <p:grpSp>
          <p:nvGrpSpPr>
            <p:cNvPr id="21" name="Group 20">
              <a:extLst>
                <a:ext uri="{FF2B5EF4-FFF2-40B4-BE49-F238E27FC236}">
                  <a16:creationId xmlns:a16="http://schemas.microsoft.com/office/drawing/2014/main" id="{B31BC9BA-DA9F-375D-8111-F56911C3AB00}"/>
                </a:ext>
              </a:extLst>
            </p:cNvPr>
            <p:cNvGrpSpPr/>
            <p:nvPr/>
          </p:nvGrpSpPr>
          <p:grpSpPr>
            <a:xfrm>
              <a:off x="6358996" y="1765563"/>
              <a:ext cx="1497875" cy="1144711"/>
              <a:chOff x="6358996" y="1765563"/>
              <a:chExt cx="1497875" cy="1144711"/>
            </a:xfrm>
          </p:grpSpPr>
          <p:sp>
            <p:nvSpPr>
              <p:cNvPr id="14" name="Freeform 14"/>
              <p:cNvSpPr/>
              <p:nvPr/>
            </p:nvSpPr>
            <p:spPr>
              <a:xfrm>
                <a:off x="6358996" y="1765563"/>
                <a:ext cx="1497875" cy="1144711"/>
              </a:xfrm>
              <a:custGeom>
                <a:avLst/>
                <a:gdLst/>
                <a:ahLst/>
                <a:cxnLst/>
                <a:rect l="l" t="t" r="r" b="b"/>
                <a:pathLst>
                  <a:path w="1497875" h="1144711">
                    <a:moveTo>
                      <a:pt x="0" y="0"/>
                    </a:moveTo>
                    <a:lnTo>
                      <a:pt x="1497875" y="0"/>
                    </a:lnTo>
                    <a:lnTo>
                      <a:pt x="1497875" y="1144712"/>
                    </a:lnTo>
                    <a:lnTo>
                      <a:pt x="0" y="1144712"/>
                    </a:lnTo>
                    <a:lnTo>
                      <a:pt x="0" y="0"/>
                    </a:lnTo>
                    <a:close/>
                  </a:path>
                </a:pathLst>
              </a:custGeom>
              <a:blipFill>
                <a:blip r:embed="rId6"/>
                <a:stretch>
                  <a:fillRect t="-40330" r="-8144" b="-30418"/>
                </a:stretch>
              </a:blipFill>
            </p:spPr>
            <p:txBody>
              <a:bodyPr/>
              <a:lstStyle/>
              <a:p>
                <a:endParaRPr lang="en-US"/>
              </a:p>
            </p:txBody>
          </p:sp>
          <p:sp>
            <p:nvSpPr>
              <p:cNvPr id="15" name="Freeform 15"/>
              <p:cNvSpPr/>
              <p:nvPr/>
            </p:nvSpPr>
            <p:spPr>
              <a:xfrm>
                <a:off x="6856545" y="1947412"/>
                <a:ext cx="502778" cy="781014"/>
              </a:xfrm>
              <a:custGeom>
                <a:avLst/>
                <a:gdLst/>
                <a:ahLst/>
                <a:cxnLst/>
                <a:rect l="l" t="t" r="r" b="b"/>
                <a:pathLst>
                  <a:path w="502778" h="781014">
                    <a:moveTo>
                      <a:pt x="0" y="0"/>
                    </a:moveTo>
                    <a:lnTo>
                      <a:pt x="502777" y="0"/>
                    </a:lnTo>
                    <a:lnTo>
                      <a:pt x="502777" y="781014"/>
                    </a:lnTo>
                    <a:lnTo>
                      <a:pt x="0" y="781014"/>
                    </a:lnTo>
                    <a:lnTo>
                      <a:pt x="0" y="0"/>
                    </a:lnTo>
                    <a:close/>
                  </a:path>
                </a:pathLst>
              </a:custGeom>
              <a:blipFill>
                <a:blip r:embed="rId7"/>
                <a:stretch>
                  <a:fillRect/>
                </a:stretch>
              </a:blipFill>
            </p:spPr>
            <p:txBody>
              <a:bodyPr/>
              <a:lstStyle/>
              <a:p>
                <a:endParaRPr lang="en-US"/>
              </a:p>
            </p:txBody>
          </p:sp>
        </p:grpSp>
      </p:grpSp>
      <p:sp>
        <p:nvSpPr>
          <p:cNvPr id="16" name="TextBox 16"/>
          <p:cNvSpPr txBox="1"/>
          <p:nvPr/>
        </p:nvSpPr>
        <p:spPr>
          <a:xfrm>
            <a:off x="10936472" y="479188"/>
            <a:ext cx="6854632" cy="2375375"/>
          </a:xfrm>
          <a:prstGeom prst="rect">
            <a:avLst/>
          </a:prstGeom>
        </p:spPr>
        <p:txBody>
          <a:bodyPr lIns="0" tIns="0" rIns="0" bIns="0" rtlCol="0" anchor="t">
            <a:spAutoFit/>
          </a:bodyPr>
          <a:lstStyle/>
          <a:p>
            <a:pPr algn="r">
              <a:lnSpc>
                <a:spcPts val="8636"/>
              </a:lnSpc>
            </a:pPr>
            <a:r>
              <a:rPr lang="en-US" sz="9595" b="1">
                <a:solidFill>
                  <a:srgbClr val="3C7FC0"/>
                </a:solidFill>
                <a:latin typeface="Poppins Bold"/>
                <a:ea typeface="Poppins Bold"/>
                <a:cs typeface="Poppins Bold"/>
                <a:sym typeface="Poppins Bold"/>
              </a:rPr>
              <a:t>The Strategy</a:t>
            </a:r>
          </a:p>
        </p:txBody>
      </p:sp>
      <p:sp>
        <p:nvSpPr>
          <p:cNvPr id="17" name="TextBox 17"/>
          <p:cNvSpPr txBox="1"/>
          <p:nvPr/>
        </p:nvSpPr>
        <p:spPr>
          <a:xfrm>
            <a:off x="13270665" y="3021904"/>
            <a:ext cx="4520439" cy="969258"/>
          </a:xfrm>
          <a:prstGeom prst="rect">
            <a:avLst/>
          </a:prstGeom>
        </p:spPr>
        <p:txBody>
          <a:bodyPr lIns="0" tIns="0" rIns="0" bIns="0" rtlCol="0" anchor="t">
            <a:spAutoFit/>
          </a:bodyPr>
          <a:lstStyle/>
          <a:p>
            <a:pPr algn="r">
              <a:lnSpc>
                <a:spcPts val="3801"/>
              </a:lnSpc>
              <a:spcBef>
                <a:spcPct val="0"/>
              </a:spcBef>
            </a:pPr>
            <a:r>
              <a:rPr lang="en-US" sz="2715" b="1">
                <a:solidFill>
                  <a:srgbClr val="3C7FC0"/>
                </a:solidFill>
                <a:latin typeface="Poppins Bold"/>
                <a:ea typeface="Poppins Bold"/>
                <a:cs typeface="Poppins Bold"/>
                <a:sym typeface="Poppins Bold"/>
              </a:rPr>
              <a:t>A Human-in-the-Loop Workflow for Pathology</a:t>
            </a:r>
          </a:p>
        </p:txBody>
      </p:sp>
      <p:sp>
        <p:nvSpPr>
          <p:cNvPr id="18" name="Freeform 18"/>
          <p:cNvSpPr/>
          <p:nvPr/>
        </p:nvSpPr>
        <p:spPr>
          <a:xfrm rot="1896612" flipV="1">
            <a:off x="9230071" y="3269399"/>
            <a:ext cx="1610875" cy="849736"/>
          </a:xfrm>
          <a:custGeom>
            <a:avLst/>
            <a:gdLst/>
            <a:ahLst/>
            <a:cxnLst/>
            <a:rect l="l" t="t" r="r" b="b"/>
            <a:pathLst>
              <a:path w="1610875" h="849736">
                <a:moveTo>
                  <a:pt x="0" y="849736"/>
                </a:moveTo>
                <a:lnTo>
                  <a:pt x="1610875" y="849736"/>
                </a:lnTo>
                <a:lnTo>
                  <a:pt x="1610875" y="0"/>
                </a:lnTo>
                <a:lnTo>
                  <a:pt x="0" y="0"/>
                </a:lnTo>
                <a:lnTo>
                  <a:pt x="0" y="849736"/>
                </a:lnTo>
                <a:close/>
              </a:path>
            </a:pathLst>
          </a:custGeom>
          <a:blipFill>
            <a:blip r:embed="rId8"/>
            <a:stretch>
              <a:fillRect/>
            </a:stretch>
          </a:blipFill>
        </p:spPr>
        <p:txBody>
          <a:bodyPr/>
          <a:lstStyle/>
          <a:p>
            <a:endParaRPr lang="en-US"/>
          </a:p>
        </p:txBody>
      </p:sp>
      <p:sp>
        <p:nvSpPr>
          <p:cNvPr id="19" name="Freeform 19"/>
          <p:cNvSpPr/>
          <p:nvPr/>
        </p:nvSpPr>
        <p:spPr>
          <a:xfrm rot="9577484" flipV="1">
            <a:off x="6743280" y="7097342"/>
            <a:ext cx="1676149" cy="884168"/>
          </a:xfrm>
          <a:custGeom>
            <a:avLst/>
            <a:gdLst/>
            <a:ahLst/>
            <a:cxnLst/>
            <a:rect l="l" t="t" r="r" b="b"/>
            <a:pathLst>
              <a:path w="1676149" h="884168">
                <a:moveTo>
                  <a:pt x="0" y="884169"/>
                </a:moveTo>
                <a:lnTo>
                  <a:pt x="1676149" y="884169"/>
                </a:lnTo>
                <a:lnTo>
                  <a:pt x="1676149" y="0"/>
                </a:lnTo>
                <a:lnTo>
                  <a:pt x="0" y="0"/>
                </a:lnTo>
                <a:lnTo>
                  <a:pt x="0" y="884169"/>
                </a:lnTo>
                <a:close/>
              </a:path>
            </a:pathLst>
          </a:custGeom>
          <a:blipFill>
            <a:blip r:embed="rId8"/>
            <a:stretch>
              <a:fillRect/>
            </a:stretch>
          </a:blipFill>
        </p:spPr>
        <p:txBody>
          <a:bodyPr/>
          <a:lstStyle/>
          <a:p>
            <a:endParaRPr lang="en-US"/>
          </a:p>
        </p:txBody>
      </p:sp>
      <p:sp>
        <p:nvSpPr>
          <p:cNvPr id="20" name="Freeform 20"/>
          <p:cNvSpPr/>
          <p:nvPr/>
        </p:nvSpPr>
        <p:spPr>
          <a:xfrm rot="-3432113" flipV="1">
            <a:off x="4036851" y="3327093"/>
            <a:ext cx="1392129" cy="734348"/>
          </a:xfrm>
          <a:custGeom>
            <a:avLst/>
            <a:gdLst/>
            <a:ahLst/>
            <a:cxnLst/>
            <a:rect l="l" t="t" r="r" b="b"/>
            <a:pathLst>
              <a:path w="1392129" h="734348">
                <a:moveTo>
                  <a:pt x="0" y="734348"/>
                </a:moveTo>
                <a:lnTo>
                  <a:pt x="1392129" y="734348"/>
                </a:lnTo>
                <a:lnTo>
                  <a:pt x="1392129" y="0"/>
                </a:lnTo>
                <a:lnTo>
                  <a:pt x="0" y="0"/>
                </a:lnTo>
                <a:lnTo>
                  <a:pt x="0" y="734348"/>
                </a:lnTo>
                <a:close/>
              </a:path>
            </a:pathLst>
          </a:custGeom>
          <a:blipFill>
            <a:blip r:embed="rId8"/>
            <a:stretch>
              <a:fillRect/>
            </a:stretch>
          </a:blipFill>
        </p:spPr>
        <p:txBody>
          <a:bodyPr/>
          <a:lstStyle/>
          <a:p>
            <a:endParaRPr lang="en-US"/>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50000" decel="5000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accel="50000" decel="5000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1" accel="50000" decel="5000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accel="50000" decel="5000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2" presetClass="entr" presetSubtype="1" accel="50000" decel="5000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0-#ppt_h/2"/>
                                          </p:val>
                                        </p:tav>
                                        <p:tav tm="100000">
                                          <p:val>
                                            <p:strVal val="#ppt_y"/>
                                          </p:val>
                                        </p:tav>
                                      </p:tavLst>
                                    </p:anim>
                                  </p:childTnLst>
                                </p:cTn>
                              </p:par>
                            </p:childTnLst>
                          </p:cTn>
                        </p:par>
                        <p:par>
                          <p:cTn id="31" fill="hold">
                            <p:stCondLst>
                              <p:cond delay="1000"/>
                            </p:stCondLst>
                            <p:childTnLst>
                              <p:par>
                                <p:cTn id="32" presetID="2" presetClass="entr" presetSubtype="1" accel="50000" decel="5000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4430</TotalTime>
  <Words>4086</Words>
  <Application>Microsoft Macintosh PowerPoint</Application>
  <PresentationFormat>Custom</PresentationFormat>
  <Paragraphs>547</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Poppins Medium</vt:lpstr>
      <vt:lpstr>Calibri</vt:lpstr>
      <vt:lpstr>Poppins Bold Italics</vt:lpstr>
      <vt:lpstr>Poppins Ultra-Bold</vt:lpstr>
      <vt:lpstr>Poppins Bold</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Draft – Science Atlantic 2025 – MSX Oyster Project Presentation </dc:title>
  <cp:lastModifiedBy>Jonathan Zul Luna</cp:lastModifiedBy>
  <cp:revision>8</cp:revision>
  <dcterms:created xsi:type="dcterms:W3CDTF">2006-08-16T00:00:00Z</dcterms:created>
  <dcterms:modified xsi:type="dcterms:W3CDTF">2025-10-18T19:11:25Z</dcterms:modified>
  <dc:identifier>DAG1uQHirmg</dc:identifier>
</cp:coreProperties>
</file>